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0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4"/>
    <p:sldMasterId id="2147483660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</p:sldIdLst>
  <p:sldSz cy="6858000" cx="12192000"/>
  <p:notesSz cx="6858000" cy="9144000"/>
  <p:embeddedFontLst>
    <p:embeddedFont>
      <p:font typeface="Montserrat SemiBold"/>
      <p:regular r:id="rId27"/>
      <p:bold r:id="rId28"/>
      <p:italic r:id="rId29"/>
      <p:boldItalic r:id="rId30"/>
    </p:embeddedFont>
    <p:embeddedFont>
      <p:font typeface="Roboto"/>
      <p:regular r:id="rId31"/>
      <p:bold r:id="rId32"/>
      <p:italic r:id="rId33"/>
      <p:boldItalic r:id="rId34"/>
    </p:embeddedFont>
    <p:embeddedFont>
      <p:font typeface="Montserrat"/>
      <p:regular r:id="rId35"/>
      <p:bold r:id="rId36"/>
      <p:italic r:id="rId37"/>
      <p:boldItalic r:id="rId38"/>
    </p:embeddedFont>
    <p:embeddedFont>
      <p:font typeface="Montserrat Medium"/>
      <p:regular r:id="rId39"/>
      <p:bold r:id="rId40"/>
      <p:italic r:id="rId41"/>
      <p:boldItalic r:id="rId42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GoogleSlidesCustomDataVersion2">
      <go:slidesCustomData xmlns:go="http://customooxmlschemas.google.com/" r:id="rId43" roundtripDataSignature="AMtx7mjm1ctGxUlhLS1l+3/dFZvo0uger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384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40" Type="http://schemas.openxmlformats.org/officeDocument/2006/relationships/font" Target="fonts/MontserratMedium-bold.fntdata"/><Relationship Id="rId20" Type="http://schemas.openxmlformats.org/officeDocument/2006/relationships/slide" Target="slides/slide14.xml"/><Relationship Id="rId42" Type="http://schemas.openxmlformats.org/officeDocument/2006/relationships/font" Target="fonts/MontserratMedium-boldItalic.fntdata"/><Relationship Id="rId41" Type="http://schemas.openxmlformats.org/officeDocument/2006/relationships/font" Target="fonts/MontserratMedium-italic.fntdata"/><Relationship Id="rId22" Type="http://schemas.openxmlformats.org/officeDocument/2006/relationships/slide" Target="slides/slide16.xml"/><Relationship Id="rId21" Type="http://schemas.openxmlformats.org/officeDocument/2006/relationships/slide" Target="slides/slide15.xml"/><Relationship Id="rId43" Type="http://customschemas.google.com/relationships/presentationmetadata" Target="metadata"/><Relationship Id="rId24" Type="http://schemas.openxmlformats.org/officeDocument/2006/relationships/slide" Target="slides/slide18.xml"/><Relationship Id="rId23" Type="http://schemas.openxmlformats.org/officeDocument/2006/relationships/slide" Target="slides/slide17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26" Type="http://schemas.openxmlformats.org/officeDocument/2006/relationships/slide" Target="slides/slide20.xml"/><Relationship Id="rId25" Type="http://schemas.openxmlformats.org/officeDocument/2006/relationships/slide" Target="slides/slide19.xml"/><Relationship Id="rId28" Type="http://schemas.openxmlformats.org/officeDocument/2006/relationships/font" Target="fonts/MontserratSemiBold-bold.fntdata"/><Relationship Id="rId27" Type="http://schemas.openxmlformats.org/officeDocument/2006/relationships/font" Target="fonts/MontserratSemiBold-regular.fntdata"/><Relationship Id="rId5" Type="http://schemas.openxmlformats.org/officeDocument/2006/relationships/slideMaster" Target="slideMasters/slideMaster2.xml"/><Relationship Id="rId6" Type="http://schemas.openxmlformats.org/officeDocument/2006/relationships/notesMaster" Target="notesMasters/notesMaster1.xml"/><Relationship Id="rId29" Type="http://schemas.openxmlformats.org/officeDocument/2006/relationships/font" Target="fonts/MontserratSemiBold-italic.fntdata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31" Type="http://schemas.openxmlformats.org/officeDocument/2006/relationships/font" Target="fonts/Roboto-regular.fntdata"/><Relationship Id="rId30" Type="http://schemas.openxmlformats.org/officeDocument/2006/relationships/font" Target="fonts/MontserratSemiBold-boldItalic.fntdata"/><Relationship Id="rId11" Type="http://schemas.openxmlformats.org/officeDocument/2006/relationships/slide" Target="slides/slide5.xml"/><Relationship Id="rId33" Type="http://schemas.openxmlformats.org/officeDocument/2006/relationships/font" Target="fonts/Roboto-italic.fntdata"/><Relationship Id="rId10" Type="http://schemas.openxmlformats.org/officeDocument/2006/relationships/slide" Target="slides/slide4.xml"/><Relationship Id="rId32" Type="http://schemas.openxmlformats.org/officeDocument/2006/relationships/font" Target="fonts/Roboto-bold.fntdata"/><Relationship Id="rId13" Type="http://schemas.openxmlformats.org/officeDocument/2006/relationships/slide" Target="slides/slide7.xml"/><Relationship Id="rId35" Type="http://schemas.openxmlformats.org/officeDocument/2006/relationships/font" Target="fonts/Montserrat-regular.fntdata"/><Relationship Id="rId12" Type="http://schemas.openxmlformats.org/officeDocument/2006/relationships/slide" Target="slides/slide6.xml"/><Relationship Id="rId34" Type="http://schemas.openxmlformats.org/officeDocument/2006/relationships/font" Target="fonts/Roboto-boldItalic.fntdata"/><Relationship Id="rId15" Type="http://schemas.openxmlformats.org/officeDocument/2006/relationships/slide" Target="slides/slide9.xml"/><Relationship Id="rId37" Type="http://schemas.openxmlformats.org/officeDocument/2006/relationships/font" Target="fonts/Montserrat-italic.fntdata"/><Relationship Id="rId14" Type="http://schemas.openxmlformats.org/officeDocument/2006/relationships/slide" Target="slides/slide8.xml"/><Relationship Id="rId36" Type="http://schemas.openxmlformats.org/officeDocument/2006/relationships/font" Target="fonts/Montserrat-bold.fntdata"/><Relationship Id="rId17" Type="http://schemas.openxmlformats.org/officeDocument/2006/relationships/slide" Target="slides/slide11.xml"/><Relationship Id="rId39" Type="http://schemas.openxmlformats.org/officeDocument/2006/relationships/font" Target="fonts/MontserratMedium-regular.fntdata"/><Relationship Id="rId16" Type="http://schemas.openxmlformats.org/officeDocument/2006/relationships/slide" Target="slides/slide10.xml"/><Relationship Id="rId38" Type="http://schemas.openxmlformats.org/officeDocument/2006/relationships/font" Target="fonts/Montserrat-boldItalic.fntdata"/><Relationship Id="rId19" Type="http://schemas.openxmlformats.org/officeDocument/2006/relationships/slide" Target="slides/slide13.xml"/><Relationship Id="rId18" Type="http://schemas.openxmlformats.org/officeDocument/2006/relationships/slide" Target="slides/slide1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fr-FR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40" name="Google Shape;140;p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1" name="Google Shape;141;p1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4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p10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6" name="Google Shape;206;p1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Google Shape;212;p1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3" name="Google Shape;213;p1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8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Google Shape;219;p1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0" name="Google Shape;220;p1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2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Google Shape;223;p1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24" name="Google Shape;224;p13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5" name="Google Shape;225;p13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5" name="Shape 2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Google Shape;236;p14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7" name="Google Shape;237;p1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1" name="Shape 2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Google Shape;242;p15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3" name="Google Shape;243;p1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7" name="Shape 2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Google Shape;248;p16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9" name="Google Shape;249;p1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4" name="Shape 2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Google Shape;255;p17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6" name="Google Shape;256;p1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1" name="Shape 2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" name="Google Shape;262;p18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3" name="Google Shape;263;p1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7" name="Shape 2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Google Shape;268;p19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9" name="Google Shape;269;p1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6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p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8" name="Google Shape;148;p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6" name="Shape 2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" name="Google Shape;277;p20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8" name="Google Shape;278;p2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7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3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9" name="Google Shape;159;p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4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p4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6" name="Google Shape;166;p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p5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3" name="Google Shape;173;p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8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p6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0" name="Google Shape;180;p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3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p7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5" name="Google Shape;185;p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0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p8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2" name="Google Shape;192;p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7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p9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9" name="Google Shape;199;p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8.png"/><Relationship Id="rId3" Type="http://schemas.openxmlformats.org/officeDocument/2006/relationships/image" Target="../media/image21.jpg"/><Relationship Id="rId4" Type="http://schemas.openxmlformats.org/officeDocument/2006/relationships/image" Target="../media/image3.jp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30.jpg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0.jpg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20" Type="http://schemas.openxmlformats.org/officeDocument/2006/relationships/image" Target="../media/image37.png"/><Relationship Id="rId11" Type="http://schemas.openxmlformats.org/officeDocument/2006/relationships/image" Target="../media/image5.jpg"/><Relationship Id="rId22" Type="http://schemas.openxmlformats.org/officeDocument/2006/relationships/image" Target="../media/image24.jpg"/><Relationship Id="rId10" Type="http://schemas.openxmlformats.org/officeDocument/2006/relationships/image" Target="../media/image15.png"/><Relationship Id="rId21" Type="http://schemas.openxmlformats.org/officeDocument/2006/relationships/image" Target="../media/image27.jpg"/><Relationship Id="rId13" Type="http://schemas.openxmlformats.org/officeDocument/2006/relationships/image" Target="../media/image9.png"/><Relationship Id="rId12" Type="http://schemas.openxmlformats.org/officeDocument/2006/relationships/image" Target="../media/image12.jpg"/><Relationship Id="rId23" Type="http://schemas.openxmlformats.org/officeDocument/2006/relationships/image" Target="../media/image20.jp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2.jpg"/><Relationship Id="rId3" Type="http://schemas.openxmlformats.org/officeDocument/2006/relationships/image" Target="../media/image6.png"/><Relationship Id="rId4" Type="http://schemas.openxmlformats.org/officeDocument/2006/relationships/image" Target="../media/image8.png"/><Relationship Id="rId9" Type="http://schemas.openxmlformats.org/officeDocument/2006/relationships/image" Target="../media/image4.png"/><Relationship Id="rId15" Type="http://schemas.openxmlformats.org/officeDocument/2006/relationships/hyperlink" Target="https://arc-copro.fr/" TargetMode="External"/><Relationship Id="rId14" Type="http://schemas.openxmlformats.org/officeDocument/2006/relationships/image" Target="../media/image17.png"/><Relationship Id="rId17" Type="http://schemas.openxmlformats.org/officeDocument/2006/relationships/image" Target="../media/image18.png"/><Relationship Id="rId16" Type="http://schemas.openxmlformats.org/officeDocument/2006/relationships/image" Target="../media/image14.jpg"/><Relationship Id="rId5" Type="http://schemas.openxmlformats.org/officeDocument/2006/relationships/image" Target="../media/image10.jpg"/><Relationship Id="rId19" Type="http://schemas.openxmlformats.org/officeDocument/2006/relationships/image" Target="../media/image29.png"/><Relationship Id="rId6" Type="http://schemas.openxmlformats.org/officeDocument/2006/relationships/image" Target="../media/image2.jpg"/><Relationship Id="rId18" Type="http://schemas.openxmlformats.org/officeDocument/2006/relationships/image" Target="../media/image13.png"/><Relationship Id="rId7" Type="http://schemas.openxmlformats.org/officeDocument/2006/relationships/image" Target="../media/image11.png"/><Relationship Id="rId8" Type="http://schemas.openxmlformats.org/officeDocument/2006/relationships/image" Target="../media/image7.png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uverture_avecfrancerenov" showMasterSp="0">
  <p:cSld name="Couverture_avecfrancerenov">
    <p:spTree>
      <p:nvGrpSpPr>
        <p:cNvPr id="14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;p22"/>
          <p:cNvSpPr/>
          <p:nvPr>
            <p:ph idx="2" type="pic"/>
          </p:nvPr>
        </p:nvSpPr>
        <p:spPr>
          <a:xfrm>
            <a:off x="1249363" y="443594"/>
            <a:ext cx="10447337" cy="5129303"/>
          </a:xfrm>
          <a:prstGeom prst="rect">
            <a:avLst/>
          </a:prstGeom>
          <a:noFill/>
          <a:ln>
            <a:noFill/>
          </a:ln>
        </p:spPr>
      </p:sp>
      <p:sp>
        <p:nvSpPr>
          <p:cNvPr id="16" name="Google Shape;16;p22"/>
          <p:cNvSpPr txBox="1"/>
          <p:nvPr>
            <p:ph type="ctrTitle"/>
          </p:nvPr>
        </p:nvSpPr>
        <p:spPr>
          <a:xfrm>
            <a:off x="1" y="3371451"/>
            <a:ext cx="5419492" cy="1843100"/>
          </a:xfrm>
          <a:prstGeom prst="rect">
            <a:avLst/>
          </a:prstGeom>
          <a:solidFill>
            <a:srgbClr val="0573AF"/>
          </a:solidFill>
          <a:ln>
            <a:noFill/>
          </a:ln>
        </p:spPr>
        <p:txBody>
          <a:bodyPr anchorCtr="0" anchor="b" bIns="216000" lIns="503975" spcFirstLastPara="1" rIns="503975" wrap="square" tIns="503975">
            <a:sp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Font typeface="Montserrat SemiBold"/>
              <a:buNone/>
              <a:defRPr b="1" i="0" sz="4000">
                <a:solidFill>
                  <a:schemeClr val="lt1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" name="Google Shape;17;p22"/>
          <p:cNvSpPr txBox="1"/>
          <p:nvPr>
            <p:ph idx="1" type="subTitle"/>
          </p:nvPr>
        </p:nvSpPr>
        <p:spPr>
          <a:xfrm>
            <a:off x="0" y="5202196"/>
            <a:ext cx="5419493" cy="1668063"/>
          </a:xfrm>
          <a:prstGeom prst="rect">
            <a:avLst/>
          </a:prstGeom>
          <a:solidFill>
            <a:srgbClr val="0573AF"/>
          </a:solidFill>
          <a:ln>
            <a:noFill/>
          </a:ln>
        </p:spPr>
        <p:txBody>
          <a:bodyPr anchorCtr="0" anchor="t" bIns="503975" lIns="503975" spcFirstLastPara="1" rIns="503975" wrap="square" tIns="144000">
            <a:spAutoFit/>
          </a:bodyPr>
          <a:lstStyle>
            <a:lvl1pPr lv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400"/>
              <a:buChar char="o"/>
              <a:defRPr b="0" i="0" sz="24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o"/>
              <a:defRPr/>
            </a:lvl2pPr>
            <a:lvl3pPr lvl="2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o"/>
              <a:defRPr/>
            </a:lvl3pPr>
            <a:lvl4pPr lvl="3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o"/>
              <a:defRPr/>
            </a:lvl4pPr>
            <a:lvl5pPr lvl="4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o"/>
              <a:defRPr/>
            </a:lvl5pPr>
            <a:lvl6pPr lvl="5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lvl="6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lvl="7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lvl="8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grpSp>
        <p:nvGrpSpPr>
          <p:cNvPr id="18" name="Google Shape;18;p22"/>
          <p:cNvGrpSpPr/>
          <p:nvPr/>
        </p:nvGrpSpPr>
        <p:grpSpPr>
          <a:xfrm>
            <a:off x="44529" y="123001"/>
            <a:ext cx="11652171" cy="6734999"/>
            <a:chOff x="44530" y="123001"/>
            <a:chExt cx="11652171" cy="6734999"/>
          </a:xfrm>
        </p:grpSpPr>
        <p:pic>
          <p:nvPicPr>
            <p:cNvPr descr="Une image contenant texte, Police, Graphique, capture d’écran&#10;&#10;Description générée automatiquement" id="19" name="Google Shape;19;p22"/>
            <p:cNvPicPr preferRelativeResize="0"/>
            <p:nvPr/>
          </p:nvPicPr>
          <p:blipFill rotWithShape="1">
            <a:blip r:embed="rId2">
              <a:alphaModFix/>
            </a:blip>
            <a:srcRect b="0" l="0" r="0" t="0"/>
            <a:stretch/>
          </p:blipFill>
          <p:spPr>
            <a:xfrm rot="-5400000">
              <a:off x="-650760" y="818290"/>
              <a:ext cx="2585252" cy="119467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0" name="Google Shape;20;p22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5429725" y="5605989"/>
              <a:ext cx="5011705" cy="125201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Une image contenant texte, Police, Graphique, logo&#10;&#10;Description générée automatiquement" id="21" name="Google Shape;21;p22"/>
            <p:cNvPicPr preferRelativeResize="0"/>
            <p:nvPr/>
          </p:nvPicPr>
          <p:blipFill rotWithShape="1">
            <a:blip r:embed="rId4">
              <a:alphaModFix/>
            </a:blip>
            <a:srcRect b="19250" l="0" r="0" t="0"/>
            <a:stretch/>
          </p:blipFill>
          <p:spPr>
            <a:xfrm>
              <a:off x="10899776" y="5788981"/>
              <a:ext cx="796924" cy="804966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Ovr>
    <a:masterClrMapping/>
  </p:clrMapOvr>
  <p:extLst>
    <p:ext uri="{DCECCB84-F9BA-43D5-87BE-67443E8EF086}">
      <p15:sldGuideLst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re et texte vertical" type="vertTx">
  <p:cSld name="VERTICAL_TEXT"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39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A8E8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6" name="Google Shape;86;p39"/>
          <p:cNvSpPr txBox="1"/>
          <p:nvPr>
            <p:ph idx="1" type="body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800"/>
              <a:buChar char="o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o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o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o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o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87" name="Google Shape;87;p39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8" name="Google Shape;88;p39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9" name="Google Shape;89;p39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l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l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l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l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l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l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l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l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l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re vertical et texte" type="vertTitleAndTx">
  <p:cSld name="VERTICAL_TITLE_AND_VERTICAL_TEXT"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40"/>
          <p:cNvSpPr txBox="1"/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A8E8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2" name="Google Shape;92;p40"/>
          <p:cNvSpPr txBox="1"/>
          <p:nvPr>
            <p:ph idx="1" type="body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800"/>
              <a:buChar char="o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o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o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o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o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93" name="Google Shape;93;p40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4" name="Google Shape;94;p40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5" name="Google Shape;95;p40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l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l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l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l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l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l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l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l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l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Image avec légende">
  <p:cSld name="Image avec légende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30"/>
          <p:cNvSpPr/>
          <p:nvPr/>
        </p:nvSpPr>
        <p:spPr>
          <a:xfrm>
            <a:off x="1" y="-1"/>
            <a:ext cx="12192000" cy="5902949"/>
          </a:xfrm>
          <a:prstGeom prst="rect">
            <a:avLst/>
          </a:prstGeom>
          <a:solidFill>
            <a:srgbClr val="0573AF">
              <a:alpha val="84705"/>
            </a:srgb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103" name="Google Shape;103;p30"/>
          <p:cNvCxnSpPr/>
          <p:nvPr/>
        </p:nvCxnSpPr>
        <p:spPr>
          <a:xfrm>
            <a:off x="0" y="6164498"/>
            <a:ext cx="12192000" cy="0"/>
          </a:xfrm>
          <a:prstGeom prst="straightConnector1">
            <a:avLst/>
          </a:prstGeom>
          <a:noFill/>
          <a:ln cap="flat" cmpd="sng" w="9525">
            <a:solidFill>
              <a:srgbClr val="00A8E8"/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104" name="Google Shape;104;p30"/>
          <p:cNvCxnSpPr/>
          <p:nvPr/>
        </p:nvCxnSpPr>
        <p:spPr>
          <a:xfrm>
            <a:off x="0" y="6164498"/>
            <a:ext cx="12192000" cy="0"/>
          </a:xfrm>
          <a:prstGeom prst="straightConnector1">
            <a:avLst/>
          </a:prstGeom>
          <a:noFill/>
          <a:ln cap="flat" cmpd="sng" w="9525">
            <a:solidFill>
              <a:srgbClr val="00A8E8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105" name="Google Shape;105;p30"/>
          <p:cNvSpPr txBox="1"/>
          <p:nvPr>
            <p:ph idx="1" type="body"/>
          </p:nvPr>
        </p:nvSpPr>
        <p:spPr>
          <a:xfrm>
            <a:off x="1787525" y="1108075"/>
            <a:ext cx="8901113" cy="873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None/>
              <a:defRPr b="1" i="0"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indent="-228600" lvl="1" marL="91440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400"/>
              <a:buNone/>
              <a:defRPr>
                <a:solidFill>
                  <a:schemeClr val="lt1"/>
                </a:solidFill>
              </a:defRPr>
            </a:lvl2pPr>
            <a:lvl3pPr indent="-228600" lvl="2" marL="137160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>
                <a:solidFill>
                  <a:schemeClr val="lt1"/>
                </a:solidFill>
              </a:defRPr>
            </a:lvl3pPr>
            <a:lvl4pPr indent="-228600" lvl="3" marL="182880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>
                <a:solidFill>
                  <a:schemeClr val="lt1"/>
                </a:solidFill>
              </a:defRPr>
            </a:lvl4pPr>
            <a:lvl5pPr indent="-228600" lvl="4" marL="228600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>
                <a:solidFill>
                  <a:schemeClr val="lt1"/>
                </a:solidFill>
              </a:defRPr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06" name="Google Shape;106;p30"/>
          <p:cNvSpPr txBox="1"/>
          <p:nvPr>
            <p:ph idx="2" type="body"/>
          </p:nvPr>
        </p:nvSpPr>
        <p:spPr>
          <a:xfrm>
            <a:off x="1787525" y="2377440"/>
            <a:ext cx="8901113" cy="296671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000"/>
              <a:buNone/>
              <a:defRPr b="0" i="0" sz="20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indent="-228600" lvl="1" marL="91440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400"/>
              <a:buNone/>
              <a:defRPr>
                <a:solidFill>
                  <a:schemeClr val="lt1"/>
                </a:solidFill>
              </a:defRPr>
            </a:lvl2pPr>
            <a:lvl3pPr indent="-228600" lvl="2" marL="137160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>
                <a:solidFill>
                  <a:schemeClr val="lt1"/>
                </a:solidFill>
              </a:defRPr>
            </a:lvl3pPr>
            <a:lvl4pPr indent="-228600" lvl="3" marL="182880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>
                <a:solidFill>
                  <a:schemeClr val="lt1"/>
                </a:solidFill>
              </a:defRPr>
            </a:lvl4pPr>
            <a:lvl5pPr indent="-228600" lvl="4" marL="228600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>
                <a:solidFill>
                  <a:schemeClr val="lt1"/>
                </a:solidFill>
              </a:defRPr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lide de titre" showMasterSp="0">
  <p:cSld name="Slide de titre">
    <p:bg>
      <p:bgPr>
        <a:solidFill>
          <a:srgbClr val="00A8E8"/>
        </a:solidFill>
      </p:bgPr>
    </p:bg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31"/>
          <p:cNvSpPr txBox="1"/>
          <p:nvPr>
            <p:ph type="ctrTitle"/>
          </p:nvPr>
        </p:nvSpPr>
        <p:spPr>
          <a:xfrm>
            <a:off x="2304586" y="1264279"/>
            <a:ext cx="7582828" cy="1281028"/>
          </a:xfrm>
          <a:prstGeom prst="rect">
            <a:avLst/>
          </a:prstGeom>
          <a:noFill/>
          <a:ln>
            <a:noFill/>
          </a:ln>
        </p:spPr>
        <p:txBody>
          <a:bodyPr anchorCtr="0" anchor="b" bIns="216000" lIns="503975" spcFirstLastPara="1" rIns="503975" wrap="square" tIns="503975">
            <a:sp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Font typeface="Montserrat SemiBold"/>
              <a:buNone/>
              <a:defRPr b="1" i="0" sz="4000">
                <a:solidFill>
                  <a:schemeClr val="lt1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9" name="Google Shape;109;p31"/>
          <p:cNvSpPr txBox="1"/>
          <p:nvPr>
            <p:ph idx="1" type="subTitle"/>
          </p:nvPr>
        </p:nvSpPr>
        <p:spPr>
          <a:xfrm>
            <a:off x="2304585" y="2545307"/>
            <a:ext cx="7582829" cy="1328358"/>
          </a:xfrm>
          <a:prstGeom prst="rect">
            <a:avLst/>
          </a:prstGeom>
          <a:noFill/>
          <a:ln>
            <a:noFill/>
          </a:ln>
        </p:spPr>
        <p:txBody>
          <a:bodyPr anchorCtr="0" anchor="t" bIns="503975" lIns="503975" spcFirstLastPara="1" rIns="503975" wrap="square" tIns="144000">
            <a:spAutoFit/>
          </a:bodyPr>
          <a:lstStyle>
            <a:lvl1pPr lv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400"/>
              <a:buChar char="o"/>
              <a:defRPr b="0" i="0" sz="24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o"/>
              <a:defRPr/>
            </a:lvl2pPr>
            <a:lvl3pPr lvl="2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o"/>
              <a:defRPr/>
            </a:lvl3pPr>
            <a:lvl4pPr lvl="3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o"/>
              <a:defRPr/>
            </a:lvl4pPr>
            <a:lvl5pPr lvl="4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o"/>
              <a:defRPr/>
            </a:lvl5pPr>
            <a:lvl6pPr lvl="5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lvl="6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lvl="7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lvl="8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cxnSp>
        <p:nvCxnSpPr>
          <p:cNvPr id="110" name="Google Shape;110;p31"/>
          <p:cNvCxnSpPr/>
          <p:nvPr/>
        </p:nvCxnSpPr>
        <p:spPr>
          <a:xfrm>
            <a:off x="0" y="6164498"/>
            <a:ext cx="12192000" cy="0"/>
          </a:xfrm>
          <a:prstGeom prst="straightConnector1">
            <a:avLst/>
          </a:prstGeom>
          <a:noFill/>
          <a:ln cap="flat" cmpd="sng" w="9525">
            <a:solidFill>
              <a:srgbClr val="00A8E8"/>
            </a:solidFill>
            <a:prstDash val="solid"/>
            <a:miter lim="800000"/>
            <a:headEnd len="sm" w="sm" type="none"/>
            <a:tailEnd len="sm" w="sm" type="none"/>
          </a:ln>
        </p:spPr>
      </p:cxn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age standard avec accroche - titre court">
  <p:cSld name="Page standard avec accroche - titre court"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32"/>
          <p:cNvSpPr txBox="1"/>
          <p:nvPr>
            <p:ph type="title"/>
          </p:nvPr>
        </p:nvSpPr>
        <p:spPr>
          <a:xfrm>
            <a:off x="483221" y="468351"/>
            <a:ext cx="6675862" cy="124893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A8E8"/>
              </a:buClr>
              <a:buSzPts val="3200"/>
              <a:buFont typeface="Montserrat SemiBold"/>
              <a:buNone/>
              <a:defRPr b="1" i="0" sz="3200">
                <a:solidFill>
                  <a:srgbClr val="00A8E8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3" name="Google Shape;113;p32"/>
          <p:cNvSpPr txBox="1"/>
          <p:nvPr>
            <p:ph idx="1" type="body"/>
          </p:nvPr>
        </p:nvSpPr>
        <p:spPr>
          <a:xfrm>
            <a:off x="7553093" y="0"/>
            <a:ext cx="4638907" cy="5882634"/>
          </a:xfrm>
          <a:prstGeom prst="rect">
            <a:avLst/>
          </a:prstGeom>
          <a:solidFill>
            <a:srgbClr val="00A8E8"/>
          </a:solidFill>
          <a:ln>
            <a:noFill/>
          </a:ln>
        </p:spPr>
        <p:txBody>
          <a:bodyPr anchorCtr="0" anchor="ctr" bIns="360000" lIns="720000" spcFirstLastPara="1" rIns="720000" wrap="square" tIns="3600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000"/>
              <a:buNone/>
              <a:defRPr b="0" i="1" sz="20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114" name="Google Shape;114;p32"/>
          <p:cNvSpPr txBox="1"/>
          <p:nvPr>
            <p:ph idx="2" type="body"/>
          </p:nvPr>
        </p:nvSpPr>
        <p:spPr>
          <a:xfrm>
            <a:off x="483221" y="2051825"/>
            <a:ext cx="6675862" cy="38308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600"/>
              <a:buNone/>
              <a:defRPr sz="16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/>
        </p:txBody>
      </p:sp>
      <p:cxnSp>
        <p:nvCxnSpPr>
          <p:cNvPr id="115" name="Google Shape;115;p32"/>
          <p:cNvCxnSpPr/>
          <p:nvPr/>
        </p:nvCxnSpPr>
        <p:spPr>
          <a:xfrm>
            <a:off x="0" y="5882637"/>
            <a:ext cx="12192000" cy="0"/>
          </a:xfrm>
          <a:prstGeom prst="straightConnector1">
            <a:avLst/>
          </a:prstGeom>
          <a:noFill/>
          <a:ln cap="flat" cmpd="sng" w="9525">
            <a:solidFill>
              <a:srgbClr val="00A8E8"/>
            </a:solidFill>
            <a:prstDash val="solid"/>
            <a:miter lim="800000"/>
            <a:headEnd len="sm" w="sm" type="none"/>
            <a:tailEnd len="sm" w="sm" type="none"/>
          </a:ln>
        </p:spPr>
      </p:cxn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age standard avec accroche - titre long">
  <p:cSld name="Page standard avec accroche - titre long"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33"/>
          <p:cNvSpPr txBox="1"/>
          <p:nvPr>
            <p:ph type="title"/>
          </p:nvPr>
        </p:nvSpPr>
        <p:spPr>
          <a:xfrm>
            <a:off x="416388" y="468351"/>
            <a:ext cx="11292391" cy="124893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A8E8"/>
              </a:buClr>
              <a:buSzPts val="3200"/>
              <a:buFont typeface="Montserrat SemiBold"/>
              <a:buNone/>
              <a:defRPr b="1" i="0" sz="3200">
                <a:solidFill>
                  <a:srgbClr val="00A8E8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8" name="Google Shape;118;p33"/>
          <p:cNvSpPr txBox="1"/>
          <p:nvPr>
            <p:ph idx="1" type="body"/>
          </p:nvPr>
        </p:nvSpPr>
        <p:spPr>
          <a:xfrm>
            <a:off x="7553093" y="2051825"/>
            <a:ext cx="4638907" cy="3858674"/>
          </a:xfrm>
          <a:prstGeom prst="rect">
            <a:avLst/>
          </a:prstGeom>
          <a:solidFill>
            <a:srgbClr val="00A8E8"/>
          </a:solidFill>
          <a:ln>
            <a:noFill/>
          </a:ln>
        </p:spPr>
        <p:txBody>
          <a:bodyPr anchorCtr="0" anchor="ctr" bIns="360000" lIns="720000" spcFirstLastPara="1" rIns="720000" wrap="square" tIns="3600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000"/>
              <a:buNone/>
              <a:defRPr b="0" i="1" sz="20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119" name="Google Shape;119;p33"/>
          <p:cNvSpPr txBox="1"/>
          <p:nvPr>
            <p:ph idx="2" type="body"/>
          </p:nvPr>
        </p:nvSpPr>
        <p:spPr>
          <a:xfrm>
            <a:off x="483221" y="2051825"/>
            <a:ext cx="6675862" cy="37800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600"/>
              <a:buNone/>
              <a:defRPr sz="16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/>
        </p:txBody>
      </p:sp>
      <p:cxnSp>
        <p:nvCxnSpPr>
          <p:cNvPr id="120" name="Google Shape;120;p33"/>
          <p:cNvCxnSpPr/>
          <p:nvPr/>
        </p:nvCxnSpPr>
        <p:spPr>
          <a:xfrm>
            <a:off x="0" y="5910498"/>
            <a:ext cx="12192000" cy="0"/>
          </a:xfrm>
          <a:prstGeom prst="straightConnector1">
            <a:avLst/>
          </a:prstGeom>
          <a:noFill/>
          <a:ln cap="flat" cmpd="sng" w="9525">
            <a:solidFill>
              <a:srgbClr val="00A8E8"/>
            </a:solidFill>
            <a:prstDash val="solid"/>
            <a:miter lim="800000"/>
            <a:headEnd len="sm" w="sm" type="none"/>
            <a:tailEnd len="sm" w="sm" type="none"/>
          </a:ln>
        </p:spPr>
      </p:cxn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u avec légende">
  <p:cSld name="Contenu avec légende"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p34"/>
          <p:cNvSpPr txBox="1"/>
          <p:nvPr>
            <p:ph type="title"/>
          </p:nvPr>
        </p:nvSpPr>
        <p:spPr>
          <a:xfrm>
            <a:off x="477519" y="365125"/>
            <a:ext cx="11215687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A8E8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3" name="Google Shape;123;p34"/>
          <p:cNvSpPr txBox="1"/>
          <p:nvPr>
            <p:ph idx="1" type="body"/>
          </p:nvPr>
        </p:nvSpPr>
        <p:spPr>
          <a:xfrm>
            <a:off x="477838" y="1920875"/>
            <a:ext cx="11215687" cy="3860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800"/>
              <a:buChar char="o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o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o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o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o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aison" type="twoTxTwoObj">
  <p:cSld name="TWO_OBJECTS_WITH_TEXT"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35"/>
          <p:cNvSpPr txBox="1"/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573AF"/>
              </a:buClr>
              <a:buSzPts val="4400"/>
              <a:buFont typeface="Montserrat"/>
              <a:buNone/>
              <a:defRPr>
                <a:solidFill>
                  <a:srgbClr val="0573AF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6" name="Google Shape;126;p35"/>
          <p:cNvSpPr txBox="1"/>
          <p:nvPr>
            <p:ph idx="1" type="body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400"/>
              <a:buNone/>
              <a:defRPr b="1" sz="2400">
                <a:solidFill>
                  <a:srgbClr val="00A8E8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127" name="Google Shape;127;p35"/>
          <p:cNvSpPr txBox="1"/>
          <p:nvPr>
            <p:ph idx="2" type="body"/>
          </p:nvPr>
        </p:nvSpPr>
        <p:spPr>
          <a:xfrm>
            <a:off x="839788" y="2910625"/>
            <a:ext cx="5157787" cy="299233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55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000"/>
              <a:buChar char="o"/>
              <a:defRPr sz="2000"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o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o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o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o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28" name="Google Shape;128;p35"/>
          <p:cNvSpPr txBox="1"/>
          <p:nvPr>
            <p:ph idx="3" type="body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400"/>
              <a:buNone/>
              <a:defRPr b="1" sz="2400">
                <a:solidFill>
                  <a:srgbClr val="00A8E8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129" name="Google Shape;129;p35"/>
          <p:cNvSpPr txBox="1"/>
          <p:nvPr>
            <p:ph idx="4" type="body"/>
          </p:nvPr>
        </p:nvSpPr>
        <p:spPr>
          <a:xfrm>
            <a:off x="6172200" y="2910625"/>
            <a:ext cx="5183188" cy="299233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55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000"/>
              <a:buChar char="o"/>
              <a:defRPr sz="2000"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o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o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o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o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ersona">
  <p:cSld name="Persona"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36"/>
          <p:cNvSpPr txBox="1"/>
          <p:nvPr>
            <p:ph type="title"/>
          </p:nvPr>
        </p:nvSpPr>
        <p:spPr>
          <a:xfrm>
            <a:off x="579864" y="712694"/>
            <a:ext cx="2917097" cy="106820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marR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A8E8"/>
              </a:buClr>
              <a:buSzPts val="2400"/>
              <a:buFont typeface="Montserrat SemiBold"/>
              <a:buNone/>
              <a:defRPr b="1" i="0" sz="2400">
                <a:solidFill>
                  <a:srgbClr val="00A8E8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2" name="Google Shape;132;p36"/>
          <p:cNvSpPr txBox="1"/>
          <p:nvPr>
            <p:ph idx="1" type="body"/>
          </p:nvPr>
        </p:nvSpPr>
        <p:spPr>
          <a:xfrm>
            <a:off x="3929449" y="0"/>
            <a:ext cx="8262552" cy="5880014"/>
          </a:xfrm>
          <a:prstGeom prst="rect">
            <a:avLst/>
          </a:prstGeom>
          <a:solidFill>
            <a:srgbClr val="0573AF"/>
          </a:solidFill>
          <a:ln>
            <a:noFill/>
          </a:ln>
        </p:spPr>
        <p:txBody>
          <a:bodyPr anchorCtr="0" anchor="ctr" bIns="503975" lIns="503975" spcFirstLastPara="1" rIns="720000" wrap="square" tIns="503975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000"/>
              <a:buNone/>
              <a:defRPr sz="20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133" name="Google Shape;133;p36"/>
          <p:cNvSpPr/>
          <p:nvPr>
            <p:ph idx="2" type="pic"/>
          </p:nvPr>
        </p:nvSpPr>
        <p:spPr>
          <a:xfrm>
            <a:off x="1360960" y="2141353"/>
            <a:ext cx="2096855" cy="2096428"/>
          </a:xfrm>
          <a:prstGeom prst="rect">
            <a:avLst/>
          </a:prstGeom>
          <a:noFill/>
          <a:ln>
            <a:noFill/>
          </a:ln>
        </p:spPr>
      </p:sp>
      <p:cxnSp>
        <p:nvCxnSpPr>
          <p:cNvPr id="134" name="Google Shape;134;p36"/>
          <p:cNvCxnSpPr/>
          <p:nvPr/>
        </p:nvCxnSpPr>
        <p:spPr>
          <a:xfrm>
            <a:off x="0" y="5880018"/>
            <a:ext cx="12192000" cy="0"/>
          </a:xfrm>
          <a:prstGeom prst="straightConnector1">
            <a:avLst/>
          </a:prstGeom>
          <a:noFill/>
          <a:ln cap="flat" cmpd="sng" w="9525">
            <a:solidFill>
              <a:srgbClr val="00A8E8"/>
            </a:solidFill>
            <a:prstDash val="solid"/>
            <a:miter lim="800000"/>
            <a:headEnd len="sm" w="sm" type="none"/>
            <a:tailEnd len="sm" w="sm" type="none"/>
          </a:ln>
        </p:spPr>
      </p:cxn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uverture_avecfrancerenov">
  <p:cSld name="Couverture_avecfrancerenov"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41"/>
          <p:cNvSpPr txBox="1"/>
          <p:nvPr>
            <p:ph type="title"/>
          </p:nvPr>
        </p:nvSpPr>
        <p:spPr>
          <a:xfrm>
            <a:off x="477520" y="365125"/>
            <a:ext cx="1124712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A8E8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7" name="Google Shape;137;p41"/>
          <p:cNvSpPr txBox="1"/>
          <p:nvPr>
            <p:ph idx="1" type="body"/>
          </p:nvPr>
        </p:nvSpPr>
        <p:spPr>
          <a:xfrm>
            <a:off x="477520" y="1825625"/>
            <a:ext cx="11247120" cy="398589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000"/>
              <a:buNone/>
              <a:defRPr sz="2000"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o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o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o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o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lide de titre" showMasterSp="0">
  <p:cSld name="Slide de titre">
    <p:bg>
      <p:bgPr>
        <a:solidFill>
          <a:srgbClr val="00A8E8"/>
        </a:solidFill>
      </p:bgPr>
    </p:bg>
    <p:spTree>
      <p:nvGrpSpPr>
        <p:cNvPr id="22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23"/>
          <p:cNvSpPr txBox="1"/>
          <p:nvPr>
            <p:ph type="ctrTitle"/>
          </p:nvPr>
        </p:nvSpPr>
        <p:spPr>
          <a:xfrm>
            <a:off x="2304586" y="1264279"/>
            <a:ext cx="7582828" cy="1281028"/>
          </a:xfrm>
          <a:prstGeom prst="rect">
            <a:avLst/>
          </a:prstGeom>
          <a:noFill/>
          <a:ln>
            <a:noFill/>
          </a:ln>
        </p:spPr>
        <p:txBody>
          <a:bodyPr anchorCtr="0" anchor="b" bIns="216000" lIns="503975" spcFirstLastPara="1" rIns="503975" wrap="square" tIns="503975">
            <a:sp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573AF"/>
              </a:buClr>
              <a:buSzPts val="4000"/>
              <a:buFont typeface="Montserrat SemiBold"/>
              <a:buNone/>
              <a:defRPr b="1" i="0" sz="4000">
                <a:solidFill>
                  <a:srgbClr val="0573AF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4" name="Google Shape;24;p23"/>
          <p:cNvSpPr txBox="1"/>
          <p:nvPr>
            <p:ph idx="1" type="subTitle"/>
          </p:nvPr>
        </p:nvSpPr>
        <p:spPr>
          <a:xfrm>
            <a:off x="2304585" y="2545307"/>
            <a:ext cx="7582829" cy="1328358"/>
          </a:xfrm>
          <a:prstGeom prst="rect">
            <a:avLst/>
          </a:prstGeom>
          <a:noFill/>
          <a:ln>
            <a:noFill/>
          </a:ln>
        </p:spPr>
        <p:txBody>
          <a:bodyPr anchorCtr="0" anchor="t" bIns="503975" lIns="503975" spcFirstLastPara="1" rIns="503975" wrap="square" tIns="144000">
            <a:spAutoFit/>
          </a:bodyPr>
          <a:lstStyle>
            <a:lvl1pPr lv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400"/>
              <a:buChar char="o"/>
              <a:defRPr b="0" i="0" sz="2400">
                <a:solidFill>
                  <a:srgbClr val="0573AF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o"/>
              <a:defRPr/>
            </a:lvl2pPr>
            <a:lvl3pPr lvl="2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o"/>
              <a:defRPr/>
            </a:lvl3pPr>
            <a:lvl4pPr lvl="3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o"/>
              <a:defRPr/>
            </a:lvl4pPr>
            <a:lvl5pPr lvl="4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o"/>
              <a:defRPr/>
            </a:lvl5pPr>
            <a:lvl6pPr lvl="5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lvl="6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lvl="7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lvl="8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cxnSp>
        <p:nvCxnSpPr>
          <p:cNvPr id="25" name="Google Shape;25;p23"/>
          <p:cNvCxnSpPr/>
          <p:nvPr/>
        </p:nvCxnSpPr>
        <p:spPr>
          <a:xfrm>
            <a:off x="0" y="6164498"/>
            <a:ext cx="12192000" cy="0"/>
          </a:xfrm>
          <a:prstGeom prst="straightConnector1">
            <a:avLst/>
          </a:prstGeom>
          <a:noFill/>
          <a:ln cap="flat" cmpd="sng" w="9525">
            <a:solidFill>
              <a:srgbClr val="00A8E8"/>
            </a:solidFill>
            <a:prstDash val="solid"/>
            <a:miter lim="800000"/>
            <a:headEnd len="sm" w="sm" type="none"/>
            <a:tailEnd len="sm" w="sm" type="none"/>
          </a:ln>
        </p:spPr>
      </p:cxn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age standard avec accroche - titre court">
  <p:cSld name="Page standard avec accroche - titre court">
    <p:spTree>
      <p:nvGrpSpPr>
        <p:cNvPr id="26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Google Shape;27;p24"/>
          <p:cNvSpPr txBox="1"/>
          <p:nvPr>
            <p:ph type="title"/>
          </p:nvPr>
        </p:nvSpPr>
        <p:spPr>
          <a:xfrm>
            <a:off x="483221" y="468351"/>
            <a:ext cx="6675862" cy="124893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A8E8"/>
              </a:buClr>
              <a:buSzPts val="3200"/>
              <a:buFont typeface="Montserrat SemiBold"/>
              <a:buNone/>
              <a:defRPr b="1" i="0" sz="3200">
                <a:solidFill>
                  <a:srgbClr val="00A8E8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" name="Google Shape;28;p24"/>
          <p:cNvSpPr txBox="1"/>
          <p:nvPr>
            <p:ph idx="1" type="body"/>
          </p:nvPr>
        </p:nvSpPr>
        <p:spPr>
          <a:xfrm>
            <a:off x="7553093" y="0"/>
            <a:ext cx="4638907" cy="6164496"/>
          </a:xfrm>
          <a:prstGeom prst="rect">
            <a:avLst/>
          </a:prstGeom>
          <a:solidFill>
            <a:srgbClr val="00A8E8"/>
          </a:solidFill>
          <a:ln>
            <a:noFill/>
          </a:ln>
        </p:spPr>
        <p:txBody>
          <a:bodyPr anchorCtr="0" anchor="ctr" bIns="360000" lIns="720000" spcFirstLastPara="1" rIns="720000" wrap="square" tIns="3600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000"/>
              <a:buNone/>
              <a:defRPr b="0" i="1" sz="20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29" name="Google Shape;29;p24"/>
          <p:cNvSpPr txBox="1"/>
          <p:nvPr>
            <p:ph idx="2" type="body"/>
          </p:nvPr>
        </p:nvSpPr>
        <p:spPr>
          <a:xfrm>
            <a:off x="483221" y="2051825"/>
            <a:ext cx="6675862" cy="396983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600"/>
              <a:buNone/>
              <a:defRPr sz="16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/>
        </p:txBody>
      </p:sp>
      <p:cxnSp>
        <p:nvCxnSpPr>
          <p:cNvPr id="30" name="Google Shape;30;p24"/>
          <p:cNvCxnSpPr/>
          <p:nvPr/>
        </p:nvCxnSpPr>
        <p:spPr>
          <a:xfrm>
            <a:off x="0" y="6164498"/>
            <a:ext cx="12192000" cy="0"/>
          </a:xfrm>
          <a:prstGeom prst="straightConnector1">
            <a:avLst/>
          </a:prstGeom>
          <a:noFill/>
          <a:ln cap="flat" cmpd="sng" w="9525">
            <a:solidFill>
              <a:srgbClr val="00A8E8"/>
            </a:solidFill>
            <a:prstDash val="solid"/>
            <a:miter lim="800000"/>
            <a:headEnd len="sm" w="sm" type="none"/>
            <a:tailEnd len="sm" w="sm" type="none"/>
          </a:ln>
        </p:spPr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age standard avec accroche - titre long">
  <p:cSld name="Page standard avec accroche - titre long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25"/>
          <p:cNvSpPr txBox="1"/>
          <p:nvPr>
            <p:ph type="title"/>
          </p:nvPr>
        </p:nvSpPr>
        <p:spPr>
          <a:xfrm>
            <a:off x="416388" y="468351"/>
            <a:ext cx="11292391" cy="124893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A8E8"/>
              </a:buClr>
              <a:buSzPts val="3200"/>
              <a:buFont typeface="Montserrat SemiBold"/>
              <a:buNone/>
              <a:defRPr b="1" i="0" sz="3200">
                <a:solidFill>
                  <a:srgbClr val="00A8E8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3" name="Google Shape;33;p25"/>
          <p:cNvSpPr txBox="1"/>
          <p:nvPr>
            <p:ph idx="1" type="body"/>
          </p:nvPr>
        </p:nvSpPr>
        <p:spPr>
          <a:xfrm>
            <a:off x="7553093" y="2051824"/>
            <a:ext cx="4638907" cy="4018563"/>
          </a:xfrm>
          <a:prstGeom prst="rect">
            <a:avLst/>
          </a:prstGeom>
          <a:solidFill>
            <a:srgbClr val="00A8E8"/>
          </a:solidFill>
          <a:ln>
            <a:noFill/>
          </a:ln>
        </p:spPr>
        <p:txBody>
          <a:bodyPr anchorCtr="0" anchor="ctr" bIns="360000" lIns="720000" spcFirstLastPara="1" rIns="720000" wrap="square" tIns="3600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000"/>
              <a:buNone/>
              <a:defRPr b="0" i="1" sz="20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34" name="Google Shape;34;p25"/>
          <p:cNvSpPr txBox="1"/>
          <p:nvPr>
            <p:ph idx="2" type="body"/>
          </p:nvPr>
        </p:nvSpPr>
        <p:spPr>
          <a:xfrm>
            <a:off x="483221" y="2051825"/>
            <a:ext cx="6675862" cy="40185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600"/>
              <a:buNone/>
              <a:defRPr sz="16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/>
        </p:txBody>
      </p:sp>
      <p:cxnSp>
        <p:nvCxnSpPr>
          <p:cNvPr id="35" name="Google Shape;35;p25"/>
          <p:cNvCxnSpPr/>
          <p:nvPr/>
        </p:nvCxnSpPr>
        <p:spPr>
          <a:xfrm>
            <a:off x="0" y="6164498"/>
            <a:ext cx="12192000" cy="0"/>
          </a:xfrm>
          <a:prstGeom prst="straightConnector1">
            <a:avLst/>
          </a:prstGeom>
          <a:noFill/>
          <a:ln cap="flat" cmpd="sng" w="9525">
            <a:solidFill>
              <a:srgbClr val="00A8E8"/>
            </a:solidFill>
            <a:prstDash val="solid"/>
            <a:miter lim="800000"/>
            <a:headEnd len="sm" w="sm" type="none"/>
            <a:tailEnd len="sm" w="sm" type="none"/>
          </a:ln>
        </p:spPr>
      </p:cxn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Image avec légende">
  <p:cSld name="Image avec légende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26"/>
          <p:cNvSpPr/>
          <p:nvPr/>
        </p:nvSpPr>
        <p:spPr>
          <a:xfrm>
            <a:off x="1" y="0"/>
            <a:ext cx="12192000" cy="6164498"/>
          </a:xfrm>
          <a:prstGeom prst="rect">
            <a:avLst/>
          </a:prstGeom>
          <a:solidFill>
            <a:srgbClr val="0573AF">
              <a:alpha val="84705"/>
            </a:srgb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8" name="Google Shape;38;p26"/>
          <p:cNvSpPr/>
          <p:nvPr>
            <p:ph idx="2" type="pic"/>
          </p:nvPr>
        </p:nvSpPr>
        <p:spPr>
          <a:xfrm>
            <a:off x="568325" y="308917"/>
            <a:ext cx="11182350" cy="5511800"/>
          </a:xfrm>
          <a:prstGeom prst="rect">
            <a:avLst/>
          </a:prstGeom>
          <a:noFill/>
          <a:ln>
            <a:noFill/>
          </a:ln>
        </p:spPr>
      </p:sp>
      <p:cxnSp>
        <p:nvCxnSpPr>
          <p:cNvPr id="39" name="Google Shape;39;p26"/>
          <p:cNvCxnSpPr/>
          <p:nvPr/>
        </p:nvCxnSpPr>
        <p:spPr>
          <a:xfrm>
            <a:off x="0" y="6164498"/>
            <a:ext cx="12192000" cy="0"/>
          </a:xfrm>
          <a:prstGeom prst="straightConnector1">
            <a:avLst/>
          </a:prstGeom>
          <a:noFill/>
          <a:ln cap="flat" cmpd="sng" w="9525">
            <a:solidFill>
              <a:srgbClr val="00A8E8"/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40" name="Google Shape;40;p26"/>
          <p:cNvCxnSpPr/>
          <p:nvPr/>
        </p:nvCxnSpPr>
        <p:spPr>
          <a:xfrm>
            <a:off x="0" y="6164498"/>
            <a:ext cx="12192000" cy="0"/>
          </a:xfrm>
          <a:prstGeom prst="straightConnector1">
            <a:avLst/>
          </a:prstGeom>
          <a:noFill/>
          <a:ln cap="flat" cmpd="sng" w="9525">
            <a:solidFill>
              <a:srgbClr val="00A8E8"/>
            </a:solidFill>
            <a:prstDash val="solid"/>
            <a:miter lim="800000"/>
            <a:headEnd len="sm" w="sm" type="none"/>
            <a:tailEnd len="sm" w="sm" type="none"/>
          </a:ln>
        </p:spPr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ersona">
  <p:cSld name="Persona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27"/>
          <p:cNvSpPr txBox="1"/>
          <p:nvPr>
            <p:ph type="title"/>
          </p:nvPr>
        </p:nvSpPr>
        <p:spPr>
          <a:xfrm>
            <a:off x="579864" y="712694"/>
            <a:ext cx="2917097" cy="106820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marR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A8E8"/>
              </a:buClr>
              <a:buSzPts val="2400"/>
              <a:buFont typeface="Montserrat SemiBold"/>
              <a:buNone/>
              <a:defRPr b="1" i="0" sz="2400">
                <a:solidFill>
                  <a:srgbClr val="00A8E8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3" name="Google Shape;43;p27"/>
          <p:cNvSpPr txBox="1"/>
          <p:nvPr>
            <p:ph idx="1" type="body"/>
          </p:nvPr>
        </p:nvSpPr>
        <p:spPr>
          <a:xfrm>
            <a:off x="3929449" y="0"/>
            <a:ext cx="8262552" cy="6164494"/>
          </a:xfrm>
          <a:prstGeom prst="rect">
            <a:avLst/>
          </a:prstGeom>
          <a:solidFill>
            <a:srgbClr val="0573AF"/>
          </a:solidFill>
          <a:ln>
            <a:noFill/>
          </a:ln>
        </p:spPr>
        <p:txBody>
          <a:bodyPr anchorCtr="0" anchor="ctr" bIns="503975" lIns="503975" spcFirstLastPara="1" rIns="720000" wrap="square" tIns="503975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000"/>
              <a:buNone/>
              <a:defRPr sz="20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44" name="Google Shape;44;p27"/>
          <p:cNvSpPr/>
          <p:nvPr>
            <p:ph idx="2" type="pic"/>
          </p:nvPr>
        </p:nvSpPr>
        <p:spPr>
          <a:xfrm>
            <a:off x="1360960" y="2141353"/>
            <a:ext cx="2096855" cy="2096428"/>
          </a:xfrm>
          <a:prstGeom prst="rect">
            <a:avLst/>
          </a:prstGeom>
          <a:noFill/>
          <a:ln>
            <a:noFill/>
          </a:ln>
        </p:spPr>
      </p:sp>
      <p:cxnSp>
        <p:nvCxnSpPr>
          <p:cNvPr id="45" name="Google Shape;45;p27"/>
          <p:cNvCxnSpPr/>
          <p:nvPr/>
        </p:nvCxnSpPr>
        <p:spPr>
          <a:xfrm>
            <a:off x="0" y="6164498"/>
            <a:ext cx="12192000" cy="0"/>
          </a:xfrm>
          <a:prstGeom prst="straightConnector1">
            <a:avLst/>
          </a:prstGeom>
          <a:noFill/>
          <a:ln cap="flat" cmpd="sng" w="9525">
            <a:solidFill>
              <a:srgbClr val="00A8E8"/>
            </a:solidFill>
            <a:prstDash val="solid"/>
            <a:miter lim="800000"/>
            <a:headEnd len="sm" w="sm" type="none"/>
            <a:tailEnd len="sm" w="sm" type="none"/>
          </a:ln>
        </p:spPr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u avec légende">
  <p:cSld name="Contenu avec légende">
    <p:spTree>
      <p:nvGrpSpPr>
        <p:cNvPr id="46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Une image contenant texte, Police, logo, Marque&#10;&#10;Description générée automatiquement" id="47" name="Google Shape;47;p28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4057135" y="151454"/>
            <a:ext cx="4077730" cy="1018688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Agence Nationale de l'Habitat" id="48" name="Google Shape;48;p2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895681" y="1943674"/>
            <a:ext cx="760177" cy="653375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Agence de la Transition Ecologique (ADEME)" id="49" name="Google Shape;49;p28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942216" y="1889365"/>
            <a:ext cx="1739875" cy="855438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Région Hauts de France" id="50" name="Google Shape;50;p28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6787107" y="2107017"/>
            <a:ext cx="1468090" cy="326688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Département du Nord" id="51" name="Google Shape;51;p28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8478328" y="2107017"/>
            <a:ext cx="771456" cy="326688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CLER Réseau pour la transition énergétique" id="52" name="Google Shape;52;p28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4890114" y="2025161"/>
            <a:ext cx="1589582" cy="515786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caisse d'allocations familiales" id="53" name="Google Shape;53;p28"/>
          <p:cNvPicPr preferRelativeResize="0"/>
          <p:nvPr/>
        </p:nvPicPr>
        <p:blipFill rotWithShape="1">
          <a:blip r:embed="rId8">
            <a:alphaModFix/>
          </a:blip>
          <a:srcRect b="0" l="0" r="0" t="0"/>
          <a:stretch/>
        </p:blipFill>
        <p:spPr>
          <a:xfrm>
            <a:off x="1895681" y="2911089"/>
            <a:ext cx="608110" cy="60811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Groupe Tisserin" id="54" name="Google Shape;54;p28"/>
          <p:cNvPicPr preferRelativeResize="0"/>
          <p:nvPr/>
        </p:nvPicPr>
        <p:blipFill rotWithShape="1">
          <a:blip r:embed="rId9">
            <a:alphaModFix/>
          </a:blip>
          <a:srcRect b="0" l="0" r="0" t="0"/>
          <a:stretch/>
        </p:blipFill>
        <p:spPr>
          <a:xfrm>
            <a:off x="2726544" y="3046177"/>
            <a:ext cx="1430106" cy="351196"/>
          </a:xfrm>
          <a:prstGeom prst="rect">
            <a:avLst/>
          </a:prstGeom>
          <a:noFill/>
          <a:ln>
            <a:noFill/>
          </a:ln>
        </p:spPr>
      </p:pic>
      <p:sp>
        <p:nvSpPr>
          <p:cNvPr id="55" name="Google Shape;55;p28"/>
          <p:cNvSpPr txBox="1"/>
          <p:nvPr/>
        </p:nvSpPr>
        <p:spPr>
          <a:xfrm>
            <a:off x="1800285" y="1338390"/>
            <a:ext cx="6098146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fr-FR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Les partenaires institutionnels et financiers</a:t>
            </a:r>
            <a:endParaRPr/>
          </a:p>
        </p:txBody>
      </p:sp>
      <p:sp>
        <p:nvSpPr>
          <p:cNvPr id="56" name="Google Shape;56;p28"/>
          <p:cNvSpPr txBox="1"/>
          <p:nvPr/>
        </p:nvSpPr>
        <p:spPr>
          <a:xfrm>
            <a:off x="1800285" y="4044196"/>
            <a:ext cx="6098146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fr-FR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Les partenaires opérationnels</a:t>
            </a:r>
            <a:endParaRPr/>
          </a:p>
        </p:txBody>
      </p:sp>
      <p:pic>
        <p:nvPicPr>
          <p:cNvPr descr="Maison de l'habitat durable" id="57" name="Google Shape;57;p28"/>
          <p:cNvPicPr preferRelativeResize="0"/>
          <p:nvPr/>
        </p:nvPicPr>
        <p:blipFill rotWithShape="1">
          <a:blip r:embed="rId10">
            <a:alphaModFix/>
          </a:blip>
          <a:srcRect b="0" l="0" r="0" t="0"/>
          <a:stretch/>
        </p:blipFill>
        <p:spPr>
          <a:xfrm>
            <a:off x="1909641" y="4665109"/>
            <a:ext cx="1373298" cy="369829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Inhari" id="58" name="Google Shape;58;p28"/>
          <p:cNvPicPr preferRelativeResize="0"/>
          <p:nvPr/>
        </p:nvPicPr>
        <p:blipFill rotWithShape="1">
          <a:blip r:embed="rId11">
            <a:alphaModFix/>
          </a:blip>
          <a:srcRect b="0" l="0" r="0" t="0"/>
          <a:stretch/>
        </p:blipFill>
        <p:spPr>
          <a:xfrm>
            <a:off x="4810435" y="4570134"/>
            <a:ext cx="807623" cy="464804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Soliha" id="59" name="Google Shape;59;p28"/>
          <p:cNvPicPr preferRelativeResize="0"/>
          <p:nvPr/>
        </p:nvPicPr>
        <p:blipFill rotWithShape="1">
          <a:blip r:embed="rId12">
            <a:alphaModFix/>
          </a:blip>
          <a:srcRect b="0" l="0" r="0" t="0"/>
          <a:stretch/>
        </p:blipFill>
        <p:spPr>
          <a:xfrm>
            <a:off x="5788483" y="4568386"/>
            <a:ext cx="1283192" cy="6299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Urbanis" id="60" name="Google Shape;60;p28"/>
          <p:cNvPicPr preferRelativeResize="0"/>
          <p:nvPr/>
        </p:nvPicPr>
        <p:blipFill rotWithShape="1">
          <a:blip r:embed="rId13">
            <a:alphaModFix/>
          </a:blip>
          <a:srcRect b="0" l="0" r="0" t="0"/>
          <a:stretch/>
        </p:blipFill>
        <p:spPr>
          <a:xfrm>
            <a:off x="7242100" y="4690511"/>
            <a:ext cx="1013097" cy="344427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Association de consommateurs CLCV" id="61" name="Google Shape;61;p28"/>
          <p:cNvPicPr preferRelativeResize="0"/>
          <p:nvPr/>
        </p:nvPicPr>
        <p:blipFill rotWithShape="1">
          <a:blip r:embed="rId14">
            <a:alphaModFix/>
          </a:blip>
          <a:srcRect b="0" l="0" r="0" t="0"/>
          <a:stretch/>
        </p:blipFill>
        <p:spPr>
          <a:xfrm>
            <a:off x="8502896" y="4257711"/>
            <a:ext cx="807623" cy="108965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Association des Responsables de Copropriété (ARC)" id="62" name="Google Shape;62;p28">
            <a:hlinkClick r:id="rId15"/>
          </p:cNvPr>
          <p:cNvPicPr preferRelativeResize="0"/>
          <p:nvPr/>
        </p:nvPicPr>
        <p:blipFill rotWithShape="1">
          <a:blip r:embed="rId16">
            <a:alphaModFix/>
          </a:blip>
          <a:srcRect b="0" l="0" r="0" t="0"/>
          <a:stretch/>
        </p:blipFill>
        <p:spPr>
          <a:xfrm>
            <a:off x="9480944" y="4394026"/>
            <a:ext cx="889222" cy="81702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Les Compagnons Bâtisseurs" id="63" name="Google Shape;63;p28"/>
          <p:cNvPicPr preferRelativeResize="0"/>
          <p:nvPr/>
        </p:nvPicPr>
        <p:blipFill rotWithShape="1">
          <a:blip r:embed="rId17">
            <a:alphaModFix/>
          </a:blip>
          <a:srcRect b="0" l="0" r="0" t="0"/>
          <a:stretch/>
        </p:blipFill>
        <p:spPr>
          <a:xfrm>
            <a:off x="1778601" y="5250067"/>
            <a:ext cx="1662996" cy="554332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Habitat &amp; Humanisme" id="64" name="Google Shape;64;p28"/>
          <p:cNvPicPr preferRelativeResize="0"/>
          <p:nvPr/>
        </p:nvPicPr>
        <p:blipFill rotWithShape="1">
          <a:blip r:embed="rId18">
            <a:alphaModFix/>
          </a:blip>
          <a:srcRect b="0" l="0" r="0" t="0"/>
          <a:stretch/>
        </p:blipFill>
        <p:spPr>
          <a:xfrm>
            <a:off x="3647697" y="5224044"/>
            <a:ext cx="1096493" cy="657895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65" name="Google Shape;65;p28"/>
          <p:cNvCxnSpPr/>
          <p:nvPr/>
        </p:nvCxnSpPr>
        <p:spPr>
          <a:xfrm>
            <a:off x="0" y="6164498"/>
            <a:ext cx="12192000" cy="0"/>
          </a:xfrm>
          <a:prstGeom prst="straightConnector1">
            <a:avLst/>
          </a:prstGeom>
          <a:noFill/>
          <a:ln cap="flat" cmpd="sng" w="9525">
            <a:solidFill>
              <a:srgbClr val="00A8E8"/>
            </a:solidFill>
            <a:prstDash val="solid"/>
            <a:miter lim="800000"/>
            <a:headEnd len="sm" w="sm" type="none"/>
            <a:tailEnd len="sm" w="sm" type="none"/>
          </a:ln>
        </p:spPr>
      </p:cxnSp>
      <p:pic>
        <p:nvPicPr>
          <p:cNvPr descr="Ville de Lille" id="66" name="Google Shape;66;p28"/>
          <p:cNvPicPr preferRelativeResize="0"/>
          <p:nvPr/>
        </p:nvPicPr>
        <p:blipFill rotWithShape="1">
          <a:blip r:embed="rId19">
            <a:alphaModFix/>
          </a:blip>
          <a:srcRect b="0" l="0" r="0" t="0"/>
          <a:stretch/>
        </p:blipFill>
        <p:spPr>
          <a:xfrm>
            <a:off x="9472915" y="1963478"/>
            <a:ext cx="613766" cy="613766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Une image contenant texte, Police, logo, Graphique&#10;&#10;Description générée automatiquement" id="67" name="Google Shape;67;p28"/>
          <p:cNvPicPr preferRelativeResize="0"/>
          <p:nvPr/>
        </p:nvPicPr>
        <p:blipFill rotWithShape="1">
          <a:blip r:embed="rId20">
            <a:alphaModFix/>
          </a:blip>
          <a:srcRect b="0" l="0" r="0" t="0"/>
          <a:stretch/>
        </p:blipFill>
        <p:spPr>
          <a:xfrm>
            <a:off x="4381409" y="2896879"/>
            <a:ext cx="1430107" cy="633014"/>
          </a:xfrm>
          <a:prstGeom prst="rect">
            <a:avLst/>
          </a:prstGeom>
          <a:noFill/>
          <a:ln>
            <a:noFill/>
          </a:ln>
        </p:spPr>
      </p:pic>
      <p:pic>
        <p:nvPicPr>
          <p:cNvPr id="68" name="Google Shape;68;p28"/>
          <p:cNvPicPr preferRelativeResize="0"/>
          <p:nvPr/>
        </p:nvPicPr>
        <p:blipFill rotWithShape="1">
          <a:blip r:embed="rId21">
            <a:alphaModFix/>
          </a:blip>
          <a:srcRect b="0" l="0" r="0" t="0"/>
          <a:stretch/>
        </p:blipFill>
        <p:spPr>
          <a:xfrm>
            <a:off x="3515425" y="4672189"/>
            <a:ext cx="1067632" cy="417302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Une image contenant Graphique, graphisme, clipart, logo&#10;&#10;Description générée automatiquement" id="69" name="Google Shape;69;p28"/>
          <p:cNvPicPr preferRelativeResize="0"/>
          <p:nvPr/>
        </p:nvPicPr>
        <p:blipFill rotWithShape="1">
          <a:blip r:embed="rId22">
            <a:alphaModFix/>
          </a:blip>
          <a:srcRect b="0" l="0" r="0" t="0"/>
          <a:stretch/>
        </p:blipFill>
        <p:spPr>
          <a:xfrm>
            <a:off x="5081594" y="5258456"/>
            <a:ext cx="685124" cy="424584"/>
          </a:xfrm>
          <a:prstGeom prst="rect">
            <a:avLst/>
          </a:prstGeom>
          <a:noFill/>
          <a:ln>
            <a:noFill/>
          </a:ln>
        </p:spPr>
      </p:pic>
      <p:pic>
        <p:nvPicPr>
          <p:cNvPr id="70" name="Google Shape;70;p28"/>
          <p:cNvPicPr preferRelativeResize="0"/>
          <p:nvPr/>
        </p:nvPicPr>
        <p:blipFill rotWithShape="1">
          <a:blip r:embed="rId23">
            <a:alphaModFix/>
          </a:blip>
          <a:srcRect b="0" l="0" r="0" t="0"/>
          <a:stretch/>
        </p:blipFill>
        <p:spPr>
          <a:xfrm>
            <a:off x="6041261" y="5411704"/>
            <a:ext cx="1874117" cy="24145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aison" type="twoTxTwoObj">
  <p:cSld name="TWO_OBJECTS_WITH_TEXT"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37"/>
          <p:cNvSpPr txBox="1"/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A8E8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37"/>
          <p:cNvSpPr txBox="1"/>
          <p:nvPr>
            <p:ph idx="1" type="body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74" name="Google Shape;74;p37"/>
          <p:cNvSpPr txBox="1"/>
          <p:nvPr>
            <p:ph idx="2" type="body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800"/>
              <a:buChar char="o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o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o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o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o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5" name="Google Shape;75;p37"/>
          <p:cNvSpPr txBox="1"/>
          <p:nvPr>
            <p:ph idx="3" type="body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76" name="Google Shape;76;p37"/>
          <p:cNvSpPr txBox="1"/>
          <p:nvPr>
            <p:ph idx="4" type="body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800"/>
              <a:buChar char="o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o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o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o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o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7" name="Google Shape;77;p37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8" name="Google Shape;78;p37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9" name="Google Shape;79;p37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ide" type="blank">
  <p:cSld name="BLANK"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38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2" name="Google Shape;82;p38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3" name="Google Shape;83;p38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l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l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l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l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l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l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l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l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l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9.xml"/><Relationship Id="rId10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0.xml"/><Relationship Id="rId1" Type="http://schemas.openxmlformats.org/officeDocument/2006/relationships/image" Target="../media/image3.jpg"/><Relationship Id="rId2" Type="http://schemas.openxmlformats.org/officeDocument/2006/relationships/image" Target="../media/image16.jp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9" Type="http://schemas.openxmlformats.org/officeDocument/2006/relationships/slideLayout" Target="../slideLayouts/slideLayout7.xml"/><Relationship Id="rId14" Type="http://schemas.openxmlformats.org/officeDocument/2006/relationships/theme" Target="../theme/theme2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/Relationships>
</file>

<file path=ppt/slideMasters/_rels/slideMaster2.xml.rels><?xml version="1.0" encoding="UTF-8" standalone="yes"?><Relationships xmlns="http://schemas.openxmlformats.org/package/2006/relationships"><Relationship Id="rId11" Type="http://schemas.openxmlformats.org/officeDocument/2006/relationships/theme" Target="../theme/theme1.xml"/><Relationship Id="rId10" Type="http://schemas.openxmlformats.org/officeDocument/2006/relationships/slideLayout" Target="../slideLayouts/slideLayout19.xml"/><Relationship Id="rId1" Type="http://schemas.openxmlformats.org/officeDocument/2006/relationships/image" Target="../media/image19.png"/><Relationship Id="rId2" Type="http://schemas.openxmlformats.org/officeDocument/2006/relationships/image" Target="../media/image3.jpg"/><Relationship Id="rId3" Type="http://schemas.openxmlformats.org/officeDocument/2006/relationships/slideLayout" Target="../slideLayouts/slideLayout12.xml"/><Relationship Id="rId4" Type="http://schemas.openxmlformats.org/officeDocument/2006/relationships/slideLayout" Target="../slideLayouts/slideLayout13.xml"/><Relationship Id="rId9" Type="http://schemas.openxmlformats.org/officeDocument/2006/relationships/slideLayout" Target="../slideLayouts/slideLayout18.xml"/><Relationship Id="rId5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6.xml"/><Relationship Id="rId8" Type="http://schemas.openxmlformats.org/officeDocument/2006/relationships/slideLayout" Target="../slideLayouts/slideLayout17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1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A8E8"/>
              </a:buClr>
              <a:buSzPts val="4400"/>
              <a:buFont typeface="Montserrat"/>
              <a:buNone/>
              <a:defRPr b="1" i="0" sz="4400" u="none" cap="none" strike="noStrike">
                <a:solidFill>
                  <a:srgbClr val="00A8E8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11" name="Google Shape;11;p21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A8E8"/>
              </a:buClr>
              <a:buSzPts val="2800"/>
              <a:buFont typeface="Courier New"/>
              <a:buChar char="o"/>
              <a:defRPr b="0" i="0" sz="28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A8E8"/>
              </a:buClr>
              <a:buSzPts val="2400"/>
              <a:buFont typeface="Courier New"/>
              <a:buChar char="o"/>
              <a:defRPr b="0" i="0" sz="24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A8E8"/>
              </a:buClr>
              <a:buSzPts val="2000"/>
              <a:buFont typeface="Courier New"/>
              <a:buChar char="o"/>
              <a:defRPr b="0" i="0" sz="2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A8E8"/>
              </a:buClr>
              <a:buSzPts val="1800"/>
              <a:buFont typeface="Courier New"/>
              <a:buChar char="o"/>
              <a:defRPr b="0" i="0" sz="18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A8E8"/>
              </a:buClr>
              <a:buSzPts val="1800"/>
              <a:buFont typeface="Courier New"/>
              <a:buChar char="o"/>
              <a:defRPr b="0" i="0" sz="18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pic>
        <p:nvPicPr>
          <p:cNvPr descr="Une image contenant texte, Police, Graphique, logo&#10;&#10;Description générée automatiquement" id="12" name="Google Shape;12;p21"/>
          <p:cNvPicPr preferRelativeResize="0"/>
          <p:nvPr/>
        </p:nvPicPr>
        <p:blipFill rotWithShape="1">
          <a:blip r:embed="rId1">
            <a:alphaModFix/>
          </a:blip>
          <a:srcRect b="21413" l="0" r="0" t="0"/>
          <a:stretch/>
        </p:blipFill>
        <p:spPr>
          <a:xfrm>
            <a:off x="11461906" y="6323555"/>
            <a:ext cx="378953" cy="37252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Une image contenant texte, Police, logo, Marque&#10;&#10;Description générée automatiquement" id="13" name="Google Shape;13;p21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300341" y="6193578"/>
            <a:ext cx="2582066" cy="644102"/>
          </a:xfrm>
          <a:prstGeom prst="rect">
            <a:avLst/>
          </a:prstGeom>
          <a:noFill/>
          <a:ln>
            <a:noFill/>
          </a:ln>
        </p:spPr>
      </p:pic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29"/>
          <p:cNvSpPr txBox="1"/>
          <p:nvPr>
            <p:ph type="title"/>
          </p:nvPr>
        </p:nvSpPr>
        <p:spPr>
          <a:xfrm>
            <a:off x="436880" y="365125"/>
            <a:ext cx="11291828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A8E8"/>
              </a:buClr>
              <a:buSzPts val="4400"/>
              <a:buFont typeface="Montserrat"/>
              <a:buNone/>
              <a:defRPr b="1" i="0" sz="4400" u="none" cap="none" strike="noStrike">
                <a:solidFill>
                  <a:srgbClr val="00A8E8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98" name="Google Shape;98;p29"/>
          <p:cNvSpPr txBox="1"/>
          <p:nvPr>
            <p:ph idx="1" type="body"/>
          </p:nvPr>
        </p:nvSpPr>
        <p:spPr>
          <a:xfrm>
            <a:off x="436880" y="1825625"/>
            <a:ext cx="11291828" cy="389445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A8E8"/>
              </a:buClr>
              <a:buSzPts val="2800"/>
              <a:buFont typeface="Courier New"/>
              <a:buChar char="o"/>
              <a:defRPr b="0" i="0" sz="28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A8E8"/>
              </a:buClr>
              <a:buSzPts val="2400"/>
              <a:buFont typeface="Courier New"/>
              <a:buChar char="o"/>
              <a:defRPr b="0" i="0" sz="24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A8E8"/>
              </a:buClr>
              <a:buSzPts val="2000"/>
              <a:buFont typeface="Courier New"/>
              <a:buChar char="o"/>
              <a:defRPr b="0" i="0" sz="2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A8E8"/>
              </a:buClr>
              <a:buSzPts val="1800"/>
              <a:buFont typeface="Courier New"/>
              <a:buChar char="o"/>
              <a:defRPr b="0" i="0" sz="18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A8E8"/>
              </a:buClr>
              <a:buSzPts val="1800"/>
              <a:buFont typeface="Courier New"/>
              <a:buChar char="o"/>
              <a:defRPr b="0" i="0" sz="18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pic>
        <p:nvPicPr>
          <p:cNvPr id="99" name="Google Shape;99;p29"/>
          <p:cNvPicPr preferRelativeResize="0"/>
          <p:nvPr/>
        </p:nvPicPr>
        <p:blipFill rotWithShape="1">
          <a:blip r:embed="rId1">
            <a:alphaModFix/>
          </a:blip>
          <a:srcRect b="0" l="0" r="0" t="0"/>
          <a:stretch/>
        </p:blipFill>
        <p:spPr>
          <a:xfrm>
            <a:off x="249540" y="5855017"/>
            <a:ext cx="1697707" cy="1002983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Une image contenant texte, Police, Graphique, logo&#10;&#10;Description générée automatiquement" id="100" name="Google Shape;100;p29"/>
          <p:cNvPicPr preferRelativeResize="0"/>
          <p:nvPr/>
        </p:nvPicPr>
        <p:blipFill rotWithShape="1">
          <a:blip r:embed="rId2">
            <a:alphaModFix/>
          </a:blip>
          <a:srcRect b="20743" l="0" r="0" t="0"/>
          <a:stretch/>
        </p:blipFill>
        <p:spPr>
          <a:xfrm>
            <a:off x="11461906" y="6323555"/>
            <a:ext cx="378953" cy="375695"/>
          </a:xfrm>
          <a:prstGeom prst="rect">
            <a:avLst/>
          </a:prstGeom>
          <a:noFill/>
          <a:ln>
            <a:noFill/>
          </a:ln>
        </p:spPr>
      </p:pic>
    </p:spTree>
  </p:cSld>
  <p:clrMap accent1="accent1" accent2="accent2" accent3="accent3" accent4="accent4" accent5="accent5" accent6="accent6" bg1="lt1" bg2="dk2" tx1="dk1" tx2="lt2" folHlink="folHlink" hlink="hlink"/>
  <p:sldLayoutIdLst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30.jp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31.jp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23.jp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30.jpg"/><Relationship Id="rId4" Type="http://schemas.openxmlformats.org/officeDocument/2006/relationships/image" Target="../media/image32.jpg"/><Relationship Id="rId5" Type="http://schemas.openxmlformats.org/officeDocument/2006/relationships/hyperlink" Target="https://ameliohabitat.fr/" TargetMode="External"/><Relationship Id="rId6" Type="http://schemas.openxmlformats.org/officeDocument/2006/relationships/image" Target="../media/image16.jpg"/><Relationship Id="rId7" Type="http://schemas.openxmlformats.org/officeDocument/2006/relationships/image" Target="../media/image3.jp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0.jpg"/><Relationship Id="rId4" Type="http://schemas.openxmlformats.org/officeDocument/2006/relationships/image" Target="../media/image39.png"/><Relationship Id="rId5" Type="http://schemas.openxmlformats.org/officeDocument/2006/relationships/image" Target="../media/image16.jpg"/><Relationship Id="rId6" Type="http://schemas.openxmlformats.org/officeDocument/2006/relationships/image" Target="../media/image3.jpg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20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40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25.jp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22.jp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26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2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Une image contenant intérieur, personne, mur, en bois&#10;&#10;Description générée automatiquement" id="143" name="Google Shape;143;p1"/>
          <p:cNvPicPr preferRelativeResize="0"/>
          <p:nvPr>
            <p:ph idx="2" type="pic"/>
          </p:nvPr>
        </p:nvPicPr>
        <p:blipFill rotWithShape="1">
          <a:blip r:embed="rId3">
            <a:alphaModFix/>
          </a:blip>
          <a:srcRect b="13178" l="0" r="0" t="13177"/>
          <a:stretch/>
        </p:blipFill>
        <p:spPr>
          <a:xfrm>
            <a:off x="1249363" y="443594"/>
            <a:ext cx="10447337" cy="5129303"/>
          </a:xfrm>
          <a:prstGeom prst="rect">
            <a:avLst/>
          </a:prstGeom>
          <a:noFill/>
          <a:ln>
            <a:noFill/>
          </a:ln>
        </p:spPr>
      </p:pic>
      <p:sp>
        <p:nvSpPr>
          <p:cNvPr id="144" name="Google Shape;144;p1"/>
          <p:cNvSpPr txBox="1"/>
          <p:nvPr/>
        </p:nvSpPr>
        <p:spPr>
          <a:xfrm>
            <a:off x="1" y="3122342"/>
            <a:ext cx="5419492" cy="2934898"/>
          </a:xfrm>
          <a:prstGeom prst="rect">
            <a:avLst/>
          </a:prstGeom>
          <a:solidFill>
            <a:srgbClr val="0573AF"/>
          </a:solidFill>
          <a:ln>
            <a:noFill/>
          </a:ln>
        </p:spPr>
        <p:txBody>
          <a:bodyPr anchorCtr="0" anchor="b" bIns="216000" lIns="503975" spcFirstLastPara="1" rIns="503975" wrap="square" tIns="503975">
            <a:sp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Font typeface="Montserrat SemiBold"/>
              <a:buNone/>
            </a:pPr>
            <a:r>
              <a:rPr b="1" i="0" lang="fr-FR" sz="4000" u="none" cap="none" strike="noStrike">
                <a:solidFill>
                  <a:schemeClr val="lt1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  <a:t>AMELIO, service public de l’amélioration de l’habitat privé</a:t>
            </a:r>
            <a:endParaRPr/>
          </a:p>
        </p:txBody>
      </p:sp>
      <p:sp>
        <p:nvSpPr>
          <p:cNvPr id="145" name="Google Shape;145;p1"/>
          <p:cNvSpPr txBox="1"/>
          <p:nvPr/>
        </p:nvSpPr>
        <p:spPr>
          <a:xfrm>
            <a:off x="-1" y="6057240"/>
            <a:ext cx="5419493" cy="811771"/>
          </a:xfrm>
          <a:prstGeom prst="rect">
            <a:avLst/>
          </a:prstGeom>
          <a:solidFill>
            <a:srgbClr val="0573AF"/>
          </a:solidFill>
          <a:ln>
            <a:noFill/>
          </a:ln>
        </p:spPr>
        <p:txBody>
          <a:bodyPr anchorCtr="0" anchor="t" bIns="503975" lIns="503975" spcFirstLastPara="1" rIns="503975" wrap="square" tIns="144000">
            <a:sp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A8E8"/>
              </a:buClr>
              <a:buSzPts val="2400"/>
              <a:buFont typeface="Courier New"/>
              <a:buNone/>
            </a:pPr>
            <a:r>
              <a:rPr b="0" i="0" lang="fr-FR" sz="2400" u="none" cap="none" strike="noStrik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ameliohabitat.fr</a:t>
            </a:r>
            <a:endParaRPr/>
          </a:p>
          <a:p>
            <a:pPr indent="0" lvl="0" marL="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A8E8"/>
              </a:buClr>
              <a:buSzPts val="2400"/>
              <a:buFont typeface="Courier New"/>
              <a:buNone/>
            </a:pPr>
            <a:r>
              <a:t/>
            </a:r>
            <a:endParaRPr b="0" i="0" sz="2400" u="none" cap="none" strike="noStrike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7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Google Shape;208;p10"/>
          <p:cNvSpPr txBox="1"/>
          <p:nvPr>
            <p:ph type="title"/>
          </p:nvPr>
        </p:nvSpPr>
        <p:spPr>
          <a:xfrm>
            <a:off x="579864" y="712694"/>
            <a:ext cx="2917097" cy="106820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 fontScale="90000"/>
          </a:bodyPr>
          <a:lstStyle/>
          <a:p>
            <a:pPr indent="0" lvl="0" marL="0" marR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A8E8"/>
              </a:buClr>
              <a:buSzPct val="100000"/>
              <a:buFont typeface="Montserrat SemiBold"/>
              <a:buNone/>
            </a:pPr>
            <a:r>
              <a:rPr lang="fr-FR"/>
              <a:t>ILS BÉNÉFICIENT DU SERVICE AMELIO</a:t>
            </a:r>
            <a:endParaRPr/>
          </a:p>
        </p:txBody>
      </p:sp>
      <p:sp>
        <p:nvSpPr>
          <p:cNvPr id="209" name="Google Shape;209;p10"/>
          <p:cNvSpPr txBox="1"/>
          <p:nvPr>
            <p:ph idx="1" type="body"/>
          </p:nvPr>
        </p:nvSpPr>
        <p:spPr>
          <a:xfrm>
            <a:off x="3929449" y="0"/>
            <a:ext cx="8262552" cy="6164494"/>
          </a:xfrm>
          <a:prstGeom prst="rect">
            <a:avLst/>
          </a:prstGeom>
          <a:solidFill>
            <a:srgbClr val="0573AF"/>
          </a:solidFill>
          <a:ln>
            <a:noFill/>
          </a:ln>
        </p:spPr>
        <p:txBody>
          <a:bodyPr anchorCtr="0" anchor="ctr" bIns="503975" lIns="503975" spcFirstLastPara="1" rIns="720000" wrap="square" tIns="503975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</a:pPr>
            <a:r>
              <a:rPr b="1" lang="fr-FR"/>
              <a:t>Sonia</a:t>
            </a:r>
            <a:r>
              <a:rPr lang="fr-FR"/>
              <a:t>, mère isolée, en parcours de réinsertion professionnelle, est locataire d’un appartement de 30 m</a:t>
            </a:r>
            <a:r>
              <a:rPr baseline="30000" lang="fr-FR"/>
              <a:t>2</a:t>
            </a:r>
            <a:r>
              <a:rPr lang="fr-FR"/>
              <a:t> à Roubaix, dans une maison type 1930. 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2000"/>
              <a:buNone/>
            </a:pPr>
            <a:r>
              <a:rPr b="1" lang="fr-FR"/>
              <a:t>Son objectif : </a:t>
            </a:r>
            <a:r>
              <a:rPr lang="fr-FR"/>
              <a:t>avoir un logement digne où son enfant puisse grandir en sécurité. 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2000"/>
              <a:buNone/>
            </a:pPr>
            <a:r>
              <a:rPr b="1" lang="fr-FR"/>
              <a:t>Son problème : </a:t>
            </a:r>
            <a:r>
              <a:rPr lang="fr-FR"/>
              <a:t>son appartement est une passoire thermique et elle est persuadée qu’elle ne peut rien y faire. 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2000"/>
              <a:buNone/>
            </a:pPr>
            <a:r>
              <a:rPr b="1" lang="fr-FR"/>
              <a:t>AMELIO intervient pour expertiser son logement et imposer des travaux à son propriétaire. AMELIO soutient et conseille Sonia tout au long de la démarche. </a:t>
            </a:r>
            <a:endParaRPr/>
          </a:p>
        </p:txBody>
      </p:sp>
      <p:pic>
        <p:nvPicPr>
          <p:cNvPr id="210" name="Google Shape;210;p10"/>
          <p:cNvPicPr preferRelativeResize="0"/>
          <p:nvPr>
            <p:ph idx="2" type="pic"/>
          </p:nvPr>
        </p:nvPicPr>
        <p:blipFill rotWithShape="1">
          <a:blip r:embed="rId3">
            <a:alphaModFix/>
          </a:blip>
          <a:srcRect b="0" l="8391" r="35346" t="0"/>
          <a:stretch/>
        </p:blipFill>
        <p:spPr>
          <a:xfrm>
            <a:off x="1360960" y="2141353"/>
            <a:ext cx="2096855" cy="209642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4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Google Shape;215;p11"/>
          <p:cNvSpPr txBox="1"/>
          <p:nvPr>
            <p:ph type="title"/>
          </p:nvPr>
        </p:nvSpPr>
        <p:spPr>
          <a:xfrm>
            <a:off x="579864" y="712694"/>
            <a:ext cx="2917097" cy="106820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 fontScale="90000"/>
          </a:bodyPr>
          <a:lstStyle/>
          <a:p>
            <a:pPr indent="0" lvl="0" marL="0" marR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A8E8"/>
              </a:buClr>
              <a:buSzPct val="100000"/>
              <a:buFont typeface="Montserrat SemiBold"/>
              <a:buNone/>
            </a:pPr>
            <a:r>
              <a:rPr lang="fr-FR"/>
              <a:t>ILS BÉNÉFICIENT DU SERVICE AMELIO</a:t>
            </a:r>
            <a:endParaRPr/>
          </a:p>
        </p:txBody>
      </p:sp>
      <p:sp>
        <p:nvSpPr>
          <p:cNvPr id="216" name="Google Shape;216;p11"/>
          <p:cNvSpPr txBox="1"/>
          <p:nvPr>
            <p:ph idx="1" type="body"/>
          </p:nvPr>
        </p:nvSpPr>
        <p:spPr>
          <a:xfrm>
            <a:off x="3929449" y="0"/>
            <a:ext cx="8262552" cy="6164494"/>
          </a:xfrm>
          <a:prstGeom prst="rect">
            <a:avLst/>
          </a:prstGeom>
          <a:solidFill>
            <a:srgbClr val="0573AF"/>
          </a:solidFill>
          <a:ln>
            <a:noFill/>
          </a:ln>
        </p:spPr>
        <p:txBody>
          <a:bodyPr anchorCtr="0" anchor="ctr" bIns="503975" lIns="503975" spcFirstLastPara="1" rIns="720000" wrap="square" tIns="503975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</a:pPr>
            <a:r>
              <a:rPr b="1" lang="fr-FR"/>
              <a:t>Naïma</a:t>
            </a:r>
            <a:r>
              <a:rPr lang="fr-FR"/>
              <a:t>, employée de banque, a acheté son appartement dans une petite copropriété, à Tourcoing.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2000"/>
              <a:buNone/>
            </a:pPr>
            <a:r>
              <a:rPr b="1" lang="fr-FR"/>
              <a:t>Son objectif : </a:t>
            </a:r>
            <a:r>
              <a:rPr lang="fr-FR"/>
              <a:t>convaincre les autres propriétaires de l’intérêt d’engager collectivement des travaux de rénovation de qualité dans les parties communes. 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2000"/>
              <a:buNone/>
            </a:pPr>
            <a:r>
              <a:rPr b="1" lang="fr-FR"/>
              <a:t>Son problème : </a:t>
            </a:r>
            <a:r>
              <a:rPr lang="fr-FR"/>
              <a:t>en tant que co-propriétaire, elle n’est pas seule à prendre les décisions, il faut convaincre les autres et elle ne sait pas par où commencer. 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2000"/>
              <a:buNone/>
            </a:pPr>
            <a:r>
              <a:rPr b="1" lang="fr-FR"/>
              <a:t>AMELIO connaît bien les particularités de la rénovation en copropriété et peut agir en tant que facilitateur pour établir le dialogue et faire avancer un projet.</a:t>
            </a:r>
            <a:endParaRPr/>
          </a:p>
        </p:txBody>
      </p:sp>
      <p:pic>
        <p:nvPicPr>
          <p:cNvPr id="217" name="Google Shape;217;p11"/>
          <p:cNvPicPr preferRelativeResize="0"/>
          <p:nvPr>
            <p:ph idx="2" type="pic"/>
          </p:nvPr>
        </p:nvPicPr>
        <p:blipFill rotWithShape="1">
          <a:blip r:embed="rId3">
            <a:alphaModFix/>
          </a:blip>
          <a:srcRect b="37" l="0" r="0" t="38"/>
          <a:stretch/>
        </p:blipFill>
        <p:spPr>
          <a:xfrm>
            <a:off x="1360960" y="2141353"/>
            <a:ext cx="2096855" cy="209642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6" name="Shape 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Google Shape;227;p13"/>
          <p:cNvSpPr/>
          <p:nvPr/>
        </p:nvSpPr>
        <p:spPr>
          <a:xfrm>
            <a:off x="0" y="0"/>
            <a:ext cx="12192000" cy="1771717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descr="Une image contenant intérieur, personne, mur, en bois&#10;&#10;Description générée automatiquement" id="228" name="Google Shape;228;p13"/>
          <p:cNvPicPr preferRelativeResize="0"/>
          <p:nvPr/>
        </p:nvPicPr>
        <p:blipFill rotWithShape="1">
          <a:blip r:embed="rId3">
            <a:alphaModFix amt="15000"/>
          </a:blip>
          <a:srcRect b="20987" l="0" r="0" t="13179"/>
          <a:stretch/>
        </p:blipFill>
        <p:spPr>
          <a:xfrm>
            <a:off x="0" y="1771717"/>
            <a:ext cx="12192000" cy="5518597"/>
          </a:xfrm>
          <a:prstGeom prst="rect">
            <a:avLst/>
          </a:prstGeom>
          <a:noFill/>
          <a:ln>
            <a:noFill/>
          </a:ln>
        </p:spPr>
      </p:pic>
      <p:sp>
        <p:nvSpPr>
          <p:cNvPr id="229" name="Google Shape;229;p13"/>
          <p:cNvSpPr txBox="1"/>
          <p:nvPr/>
        </p:nvSpPr>
        <p:spPr>
          <a:xfrm>
            <a:off x="2304585" y="4695293"/>
            <a:ext cx="7582828" cy="76806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Montserrat"/>
              <a:buNone/>
            </a:pPr>
            <a:r>
              <a:rPr b="0" i="0" lang="fr-FR" sz="4400" u="none" cap="none" strike="noStrik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Merci de votre attention.</a:t>
            </a:r>
            <a:endParaRPr b="1" i="0" sz="4400" u="none" cap="none" strike="noStrike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pic>
        <p:nvPicPr>
          <p:cNvPr descr="Une image contenant texte, Police, logo, Marque&#10;&#10;Description générée automatiquement" id="230" name="Google Shape;230;p1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877325" y="154515"/>
            <a:ext cx="6437349" cy="1608161"/>
          </a:xfrm>
          <a:prstGeom prst="rect">
            <a:avLst/>
          </a:prstGeom>
          <a:noFill/>
          <a:ln>
            <a:noFill/>
          </a:ln>
        </p:spPr>
      </p:pic>
      <p:sp>
        <p:nvSpPr>
          <p:cNvPr id="231" name="Google Shape;231;p13"/>
          <p:cNvSpPr txBox="1"/>
          <p:nvPr/>
        </p:nvSpPr>
        <p:spPr>
          <a:xfrm>
            <a:off x="2304585" y="2426844"/>
            <a:ext cx="7582828" cy="150597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Montserrat"/>
              <a:buNone/>
            </a:pPr>
            <a:r>
              <a:rPr b="1" i="0" lang="fr-FR" sz="3600" u="none" cap="none" strike="noStrik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03 20 21 27 77</a:t>
            </a:r>
            <a:endParaRPr/>
          </a:p>
          <a:p>
            <a:pPr indent="0" lvl="0" marL="0" marR="0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Montserrat Medium"/>
              <a:buNone/>
            </a:pPr>
            <a:r>
              <a:rPr b="0" i="0" lang="fr-FR" sz="3600" u="sng" cap="none" strike="noStrike">
                <a:solidFill>
                  <a:schemeClr val="lt1"/>
                </a:solidFill>
                <a:latin typeface="Montserrat Medium"/>
                <a:ea typeface="Montserrat Medium"/>
                <a:cs typeface="Montserrat Medium"/>
                <a:sym typeface="Montserrat Medium"/>
                <a:hlinkClick r:id="rId5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ameliohabitat.fr</a:t>
            </a:r>
            <a:endParaRPr b="0" i="0" sz="3600" u="none" cap="none" strike="noStrike">
              <a:solidFill>
                <a:schemeClr val="lt1"/>
              </a:solidFill>
              <a:latin typeface="Montserrat Medium"/>
              <a:ea typeface="Montserrat Medium"/>
              <a:cs typeface="Montserrat Medium"/>
              <a:sym typeface="Montserrat Medium"/>
            </a:endParaRPr>
          </a:p>
        </p:txBody>
      </p:sp>
      <p:sp>
        <p:nvSpPr>
          <p:cNvPr id="232" name="Google Shape;232;p13"/>
          <p:cNvSpPr/>
          <p:nvPr/>
        </p:nvSpPr>
        <p:spPr>
          <a:xfrm>
            <a:off x="0" y="6174614"/>
            <a:ext cx="12192000" cy="683386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descr="Une image contenant texte, Police, logo, Marque&#10;&#10;Description générée automatiquement" id="233" name="Google Shape;233;p13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219061" y="6193578"/>
            <a:ext cx="2582066" cy="644102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Une image contenant texte, Police, Graphique, logo&#10;&#10;Description générée automatiquement" id="234" name="Google Shape;234;p13"/>
          <p:cNvPicPr preferRelativeResize="0"/>
          <p:nvPr/>
        </p:nvPicPr>
        <p:blipFill rotWithShape="1">
          <a:blip r:embed="rId7">
            <a:alphaModFix/>
          </a:blip>
          <a:srcRect b="18959" l="0" r="0" t="0"/>
          <a:stretch/>
        </p:blipFill>
        <p:spPr>
          <a:xfrm>
            <a:off x="11461906" y="6323555"/>
            <a:ext cx="378953" cy="38414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8" name="Shape 2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" name="Google Shape;239;p14"/>
          <p:cNvSpPr txBox="1"/>
          <p:nvPr>
            <p:ph idx="1" type="body"/>
          </p:nvPr>
        </p:nvSpPr>
        <p:spPr>
          <a:xfrm>
            <a:off x="1787525" y="1108075"/>
            <a:ext cx="8901113" cy="873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fr-FR"/>
              <a:t>Titre</a:t>
            </a:r>
            <a:endParaRPr/>
          </a:p>
        </p:txBody>
      </p:sp>
      <p:sp>
        <p:nvSpPr>
          <p:cNvPr id="240" name="Google Shape;240;p14"/>
          <p:cNvSpPr txBox="1"/>
          <p:nvPr>
            <p:ph idx="2" type="body"/>
          </p:nvPr>
        </p:nvSpPr>
        <p:spPr>
          <a:xfrm>
            <a:off x="1787525" y="2377440"/>
            <a:ext cx="8901113" cy="296671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</a:pPr>
            <a:r>
              <a:rPr lang="fr-FR"/>
              <a:t>Description</a:t>
            </a:r>
            <a:endParaRPr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4" name="Shape 2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Google Shape;245;p15"/>
          <p:cNvSpPr txBox="1"/>
          <p:nvPr>
            <p:ph type="ctrTitle"/>
          </p:nvPr>
        </p:nvSpPr>
        <p:spPr>
          <a:xfrm>
            <a:off x="2304586" y="1264279"/>
            <a:ext cx="7582828" cy="1281028"/>
          </a:xfrm>
          <a:prstGeom prst="rect">
            <a:avLst/>
          </a:prstGeom>
          <a:noFill/>
          <a:ln>
            <a:noFill/>
          </a:ln>
        </p:spPr>
        <p:txBody>
          <a:bodyPr anchorCtr="0" anchor="b" bIns="216000" lIns="503975" spcFirstLastPara="1" rIns="503975" wrap="square" tIns="503975">
            <a:sp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Font typeface="Montserrat SemiBold"/>
              <a:buNone/>
            </a:pPr>
            <a:r>
              <a:rPr lang="fr-FR"/>
              <a:t>TITRE</a:t>
            </a:r>
            <a:endParaRPr/>
          </a:p>
        </p:txBody>
      </p:sp>
      <p:sp>
        <p:nvSpPr>
          <p:cNvPr id="246" name="Google Shape;246;p15"/>
          <p:cNvSpPr txBox="1"/>
          <p:nvPr>
            <p:ph idx="1" type="subTitle"/>
          </p:nvPr>
        </p:nvSpPr>
        <p:spPr>
          <a:xfrm>
            <a:off x="2304585" y="2545307"/>
            <a:ext cx="7582829" cy="995959"/>
          </a:xfrm>
          <a:prstGeom prst="rect">
            <a:avLst/>
          </a:prstGeom>
          <a:noFill/>
          <a:ln>
            <a:noFill/>
          </a:ln>
        </p:spPr>
        <p:txBody>
          <a:bodyPr anchorCtr="0" anchor="t" bIns="503975" lIns="503975" spcFirstLastPara="1" rIns="503975" wrap="square" tIns="144000">
            <a:sp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fr-FR">
                <a:latin typeface="Roboto"/>
                <a:ea typeface="Roboto"/>
                <a:cs typeface="Roboto"/>
                <a:sym typeface="Roboto"/>
              </a:rPr>
              <a:t>Description</a:t>
            </a:r>
            <a:endParaRPr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0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" name="Google Shape;251;p16"/>
          <p:cNvSpPr txBox="1"/>
          <p:nvPr>
            <p:ph type="title"/>
          </p:nvPr>
        </p:nvSpPr>
        <p:spPr>
          <a:xfrm>
            <a:off x="483221" y="468351"/>
            <a:ext cx="6675862" cy="124893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A8E8"/>
              </a:buClr>
              <a:buSzPts val="3200"/>
              <a:buFont typeface="Montserrat SemiBold"/>
              <a:buNone/>
            </a:pPr>
            <a:r>
              <a:rPr lang="fr-FR"/>
              <a:t>TITRE COURT</a:t>
            </a:r>
            <a:endParaRPr/>
          </a:p>
        </p:txBody>
      </p:sp>
      <p:sp>
        <p:nvSpPr>
          <p:cNvPr id="252" name="Google Shape;252;p16"/>
          <p:cNvSpPr txBox="1"/>
          <p:nvPr>
            <p:ph idx="1" type="body"/>
          </p:nvPr>
        </p:nvSpPr>
        <p:spPr>
          <a:xfrm>
            <a:off x="7553093" y="0"/>
            <a:ext cx="4638907" cy="5882634"/>
          </a:xfrm>
          <a:prstGeom prst="rect">
            <a:avLst/>
          </a:prstGeom>
          <a:solidFill>
            <a:srgbClr val="00A8E8"/>
          </a:solidFill>
          <a:ln>
            <a:noFill/>
          </a:ln>
        </p:spPr>
        <p:txBody>
          <a:bodyPr anchorCtr="0" anchor="ctr" bIns="360000" lIns="720000" spcFirstLastPara="1" rIns="720000" wrap="square" tIns="3600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</a:pPr>
            <a:r>
              <a:rPr lang="fr-FR"/>
              <a:t>Texte</a:t>
            </a:r>
            <a:endParaRPr/>
          </a:p>
        </p:txBody>
      </p:sp>
      <p:sp>
        <p:nvSpPr>
          <p:cNvPr id="253" name="Google Shape;253;p16"/>
          <p:cNvSpPr txBox="1"/>
          <p:nvPr>
            <p:ph idx="2" type="body"/>
          </p:nvPr>
        </p:nvSpPr>
        <p:spPr>
          <a:xfrm>
            <a:off x="483221" y="2051825"/>
            <a:ext cx="6675862" cy="38308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</a:pPr>
            <a:r>
              <a:rPr lang="fr-FR"/>
              <a:t>Description</a:t>
            </a:r>
            <a:endParaRPr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7" name="Shape 2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" name="Google Shape;258;p17"/>
          <p:cNvSpPr txBox="1"/>
          <p:nvPr>
            <p:ph type="title"/>
          </p:nvPr>
        </p:nvSpPr>
        <p:spPr>
          <a:xfrm>
            <a:off x="416388" y="468351"/>
            <a:ext cx="11292391" cy="124893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A8E8"/>
              </a:buClr>
              <a:buSzPts val="3200"/>
              <a:buFont typeface="Montserrat SemiBold"/>
              <a:buNone/>
            </a:pPr>
            <a:r>
              <a:rPr lang="fr-FR"/>
              <a:t>TITRE LONG</a:t>
            </a:r>
            <a:endParaRPr/>
          </a:p>
        </p:txBody>
      </p:sp>
      <p:sp>
        <p:nvSpPr>
          <p:cNvPr id="259" name="Google Shape;259;p17"/>
          <p:cNvSpPr txBox="1"/>
          <p:nvPr>
            <p:ph idx="1" type="body"/>
          </p:nvPr>
        </p:nvSpPr>
        <p:spPr>
          <a:xfrm>
            <a:off x="7553093" y="2051825"/>
            <a:ext cx="4638907" cy="3858674"/>
          </a:xfrm>
          <a:prstGeom prst="rect">
            <a:avLst/>
          </a:prstGeom>
          <a:solidFill>
            <a:srgbClr val="00A8E8"/>
          </a:solidFill>
          <a:ln>
            <a:noFill/>
          </a:ln>
        </p:spPr>
        <p:txBody>
          <a:bodyPr anchorCtr="0" anchor="ctr" bIns="360000" lIns="720000" spcFirstLastPara="1" rIns="720000" wrap="square" tIns="3600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</a:pPr>
            <a:r>
              <a:rPr lang="fr-FR"/>
              <a:t>Texte</a:t>
            </a:r>
            <a:endParaRPr/>
          </a:p>
        </p:txBody>
      </p:sp>
      <p:sp>
        <p:nvSpPr>
          <p:cNvPr id="260" name="Google Shape;260;p17"/>
          <p:cNvSpPr txBox="1"/>
          <p:nvPr>
            <p:ph idx="2" type="body"/>
          </p:nvPr>
        </p:nvSpPr>
        <p:spPr>
          <a:xfrm>
            <a:off x="483221" y="2051825"/>
            <a:ext cx="6675862" cy="37800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</a:pPr>
            <a:r>
              <a:rPr lang="fr-FR"/>
              <a:t>Description</a:t>
            </a:r>
            <a:endParaRPr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4" name="Shape 2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Google Shape;265;p18"/>
          <p:cNvSpPr txBox="1"/>
          <p:nvPr>
            <p:ph type="title"/>
          </p:nvPr>
        </p:nvSpPr>
        <p:spPr>
          <a:xfrm>
            <a:off x="477519" y="365125"/>
            <a:ext cx="11215687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A8E8"/>
              </a:buClr>
              <a:buSzPts val="4400"/>
              <a:buFont typeface="Montserrat"/>
              <a:buNone/>
            </a:pPr>
            <a:r>
              <a:rPr lang="fr-FR"/>
              <a:t>Titre</a:t>
            </a:r>
            <a:endParaRPr/>
          </a:p>
        </p:txBody>
      </p:sp>
      <p:sp>
        <p:nvSpPr>
          <p:cNvPr id="266" name="Google Shape;266;p18"/>
          <p:cNvSpPr txBox="1"/>
          <p:nvPr>
            <p:ph idx="1" type="body"/>
          </p:nvPr>
        </p:nvSpPr>
        <p:spPr>
          <a:xfrm>
            <a:off x="477838" y="1920875"/>
            <a:ext cx="11215687" cy="3860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fr-FR"/>
              <a:t>Texte / Média / Objet</a:t>
            </a:r>
            <a:endParaRPr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0" name="Shape 2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" name="Google Shape;271;p19"/>
          <p:cNvSpPr txBox="1"/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573AF"/>
              </a:buClr>
              <a:buSzPts val="4400"/>
              <a:buFont typeface="Montserrat"/>
              <a:buNone/>
            </a:pPr>
            <a:r>
              <a:rPr lang="fr-FR"/>
              <a:t>TITRE</a:t>
            </a:r>
            <a:endParaRPr/>
          </a:p>
        </p:txBody>
      </p:sp>
      <p:sp>
        <p:nvSpPr>
          <p:cNvPr id="272" name="Google Shape;272;p19"/>
          <p:cNvSpPr txBox="1"/>
          <p:nvPr>
            <p:ph idx="1" type="body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fr-FR"/>
              <a:t>Sous-titre</a:t>
            </a:r>
            <a:endParaRPr/>
          </a:p>
        </p:txBody>
      </p:sp>
      <p:sp>
        <p:nvSpPr>
          <p:cNvPr id="273" name="Google Shape;273;p19"/>
          <p:cNvSpPr txBox="1"/>
          <p:nvPr>
            <p:ph idx="2" type="body"/>
          </p:nvPr>
        </p:nvSpPr>
        <p:spPr>
          <a:xfrm>
            <a:off x="839788" y="2910625"/>
            <a:ext cx="5157787" cy="299233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228600" lvl="0" marL="2286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000"/>
              <a:buChar char="o"/>
            </a:pPr>
            <a:r>
              <a:rPr lang="fr-FR"/>
              <a:t>Texte ou média</a:t>
            </a:r>
            <a:endParaRPr/>
          </a:p>
        </p:txBody>
      </p:sp>
      <p:sp>
        <p:nvSpPr>
          <p:cNvPr id="274" name="Google Shape;274;p19"/>
          <p:cNvSpPr txBox="1"/>
          <p:nvPr>
            <p:ph idx="3" type="body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fr-FR"/>
              <a:t>Sous-titre</a:t>
            </a:r>
            <a:endParaRPr/>
          </a:p>
        </p:txBody>
      </p:sp>
      <p:sp>
        <p:nvSpPr>
          <p:cNvPr id="275" name="Google Shape;275;p19"/>
          <p:cNvSpPr txBox="1"/>
          <p:nvPr>
            <p:ph idx="4" type="body"/>
          </p:nvPr>
        </p:nvSpPr>
        <p:spPr>
          <a:xfrm>
            <a:off x="6172200" y="2910625"/>
            <a:ext cx="5183188" cy="299233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228600" lvl="0" marL="2286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000"/>
              <a:buChar char="o"/>
            </a:pPr>
            <a:r>
              <a:rPr lang="fr-FR"/>
              <a:t>Texte ou média</a:t>
            </a:r>
            <a:endParaRPr/>
          </a:p>
          <a:p>
            <a:pPr indent="-101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0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0A8E8"/>
        </a:solidFill>
      </p:bgPr>
    </p:bg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Une image contenant intérieur, personne, mur, en bois&#10;&#10;Description générée automatiquement" id="150" name="Google Shape;150;p2"/>
          <p:cNvPicPr preferRelativeResize="0"/>
          <p:nvPr/>
        </p:nvPicPr>
        <p:blipFill rotWithShape="1">
          <a:blip r:embed="rId3">
            <a:alphaModFix amt="15000"/>
          </a:blip>
          <a:srcRect b="13178" l="0" r="0" t="13177"/>
          <a:stretch/>
        </p:blipFill>
        <p:spPr>
          <a:xfrm>
            <a:off x="0" y="0"/>
            <a:ext cx="12192000" cy="6173258"/>
          </a:xfrm>
          <a:prstGeom prst="rect">
            <a:avLst/>
          </a:prstGeom>
          <a:noFill/>
          <a:ln>
            <a:noFill/>
          </a:ln>
        </p:spPr>
      </p:pic>
      <p:sp>
        <p:nvSpPr>
          <p:cNvPr id="151" name="Google Shape;151;p2"/>
          <p:cNvSpPr txBox="1"/>
          <p:nvPr>
            <p:ph type="ctrTitle"/>
          </p:nvPr>
        </p:nvSpPr>
        <p:spPr>
          <a:xfrm>
            <a:off x="2304586" y="2807594"/>
            <a:ext cx="7582828" cy="1867851"/>
          </a:xfrm>
          <a:prstGeom prst="rect">
            <a:avLst/>
          </a:prstGeom>
          <a:noFill/>
          <a:ln>
            <a:noFill/>
          </a:ln>
        </p:spPr>
        <p:txBody>
          <a:bodyPr anchorCtr="0" anchor="b" bIns="216000" lIns="503975" spcFirstLastPara="1" rIns="503975" wrap="square" tIns="503975">
            <a:sp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Montserrat Medium"/>
              <a:buNone/>
            </a:pPr>
            <a:r>
              <a:rPr b="0" lang="fr-FR" sz="3600">
                <a:solidFill>
                  <a:schemeClr val="lt1"/>
                </a:solidFill>
                <a:latin typeface="Montserrat Medium"/>
                <a:ea typeface="Montserrat Medium"/>
                <a:cs typeface="Montserrat Medium"/>
                <a:sym typeface="Montserrat Medium"/>
              </a:rPr>
              <a:t>Service public </a:t>
            </a:r>
            <a:br>
              <a:rPr b="0" lang="fr-FR" sz="3600">
                <a:solidFill>
                  <a:schemeClr val="lt1"/>
                </a:solidFill>
                <a:latin typeface="Montserrat Medium"/>
                <a:ea typeface="Montserrat Medium"/>
                <a:cs typeface="Montserrat Medium"/>
                <a:sym typeface="Montserrat Medium"/>
              </a:rPr>
            </a:br>
            <a:r>
              <a:rPr b="0" lang="fr-FR" sz="3600">
                <a:solidFill>
                  <a:schemeClr val="lt1"/>
                </a:solidFill>
                <a:latin typeface="Montserrat Medium"/>
                <a:ea typeface="Montserrat Medium"/>
                <a:cs typeface="Montserrat Medium"/>
                <a:sym typeface="Montserrat Medium"/>
              </a:rPr>
              <a:t>de l’amélioration</a:t>
            </a:r>
            <a:br>
              <a:rPr b="0" lang="fr-FR" sz="3600">
                <a:solidFill>
                  <a:schemeClr val="lt1"/>
                </a:solidFill>
                <a:latin typeface="Montserrat Medium"/>
                <a:ea typeface="Montserrat Medium"/>
                <a:cs typeface="Montserrat Medium"/>
                <a:sym typeface="Montserrat Medium"/>
              </a:rPr>
            </a:br>
            <a:r>
              <a:rPr b="0" lang="fr-FR" sz="3600">
                <a:solidFill>
                  <a:schemeClr val="lt1"/>
                </a:solidFill>
                <a:latin typeface="Montserrat Medium"/>
                <a:ea typeface="Montserrat Medium"/>
                <a:cs typeface="Montserrat Medium"/>
                <a:sym typeface="Montserrat Medium"/>
              </a:rPr>
              <a:t>de l’habitat privé</a:t>
            </a:r>
            <a:endParaRPr/>
          </a:p>
        </p:txBody>
      </p:sp>
      <p:sp>
        <p:nvSpPr>
          <p:cNvPr id="152" name="Google Shape;152;p2"/>
          <p:cNvSpPr txBox="1"/>
          <p:nvPr>
            <p:ph idx="1" type="subTitle"/>
          </p:nvPr>
        </p:nvSpPr>
        <p:spPr>
          <a:xfrm>
            <a:off x="2304585" y="5130536"/>
            <a:ext cx="7582829" cy="613441"/>
          </a:xfrm>
          <a:prstGeom prst="rect">
            <a:avLst/>
          </a:prstGeom>
          <a:noFill/>
          <a:ln>
            <a:noFill/>
          </a:ln>
        </p:spPr>
        <p:txBody>
          <a:bodyPr anchorCtr="0" anchor="t" bIns="503975" lIns="503975" spcFirstLastPara="1" rIns="503975" wrap="square" tIns="144000">
            <a:sp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fr-FR">
                <a:solidFill>
                  <a:schemeClr val="lt1"/>
                </a:solidFill>
              </a:rPr>
              <a:t>ameliohabitat.fr</a:t>
            </a:r>
            <a:endParaRPr/>
          </a:p>
        </p:txBody>
      </p:sp>
      <p:pic>
        <p:nvPicPr>
          <p:cNvPr descr="Une image contenant texte, Police, Graphique, logo&#10;&#10;Description générée automatiquement" id="153" name="Google Shape;153;p2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511096" y="209285"/>
            <a:ext cx="5169806" cy="2389024"/>
          </a:xfrm>
          <a:prstGeom prst="rect">
            <a:avLst/>
          </a:prstGeom>
          <a:noFill/>
          <a:ln>
            <a:noFill/>
          </a:ln>
        </p:spPr>
      </p:pic>
      <p:sp>
        <p:nvSpPr>
          <p:cNvPr id="154" name="Google Shape;154;p2"/>
          <p:cNvSpPr/>
          <p:nvPr/>
        </p:nvSpPr>
        <p:spPr>
          <a:xfrm>
            <a:off x="0" y="6174614"/>
            <a:ext cx="12192000" cy="683386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descr="Une image contenant texte, Police, logo, Marque&#10;&#10;Description générée automatiquement" id="155" name="Google Shape;155;p2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219061" y="6193578"/>
            <a:ext cx="2582066" cy="644102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Une image contenant texte, Police, Graphique, logo&#10;&#10;Description générée automatiquement" id="156" name="Google Shape;156;p2"/>
          <p:cNvPicPr preferRelativeResize="0"/>
          <p:nvPr/>
        </p:nvPicPr>
        <p:blipFill rotWithShape="1">
          <a:blip r:embed="rId6">
            <a:alphaModFix/>
          </a:blip>
          <a:srcRect b="18959" l="0" r="0" t="0"/>
          <a:stretch/>
        </p:blipFill>
        <p:spPr>
          <a:xfrm>
            <a:off x="11461906" y="6323555"/>
            <a:ext cx="378953" cy="38414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9" name="Shape 2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0" name="Google Shape;280;p20"/>
          <p:cNvSpPr txBox="1"/>
          <p:nvPr>
            <p:ph type="title"/>
          </p:nvPr>
        </p:nvSpPr>
        <p:spPr>
          <a:xfrm>
            <a:off x="579864" y="712694"/>
            <a:ext cx="2917097" cy="106820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/>
          <a:p>
            <a:pPr indent="0" lvl="0" marL="0" marR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A8E8"/>
              </a:buClr>
              <a:buSzPts val="2400"/>
              <a:buFont typeface="Montserrat SemiBold"/>
              <a:buNone/>
            </a:pPr>
            <a:r>
              <a:rPr lang="fr-FR"/>
              <a:t>Titre</a:t>
            </a:r>
            <a:endParaRPr/>
          </a:p>
        </p:txBody>
      </p:sp>
      <p:sp>
        <p:nvSpPr>
          <p:cNvPr id="281" name="Google Shape;281;p20"/>
          <p:cNvSpPr txBox="1"/>
          <p:nvPr>
            <p:ph idx="1" type="body"/>
          </p:nvPr>
        </p:nvSpPr>
        <p:spPr>
          <a:xfrm>
            <a:off x="3929449" y="0"/>
            <a:ext cx="8262552" cy="5880014"/>
          </a:xfrm>
          <a:prstGeom prst="rect">
            <a:avLst/>
          </a:prstGeom>
          <a:solidFill>
            <a:srgbClr val="0573AF"/>
          </a:solidFill>
          <a:ln>
            <a:noFill/>
          </a:ln>
        </p:spPr>
        <p:txBody>
          <a:bodyPr anchorCtr="0" anchor="ctr" bIns="503975" lIns="503975" spcFirstLastPara="1" rIns="720000" wrap="square" tIns="503975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</a:pPr>
            <a:r>
              <a:t/>
            </a:r>
            <a:endParaRPr/>
          </a:p>
        </p:txBody>
      </p:sp>
      <p:sp>
        <p:nvSpPr>
          <p:cNvPr id="282" name="Google Shape;282;p20"/>
          <p:cNvSpPr/>
          <p:nvPr>
            <p:ph idx="2" type="pic"/>
          </p:nvPr>
        </p:nvSpPr>
        <p:spPr>
          <a:xfrm>
            <a:off x="1209040" y="2141352"/>
            <a:ext cx="2248775" cy="2247768"/>
          </a:xfrm>
          <a:prstGeom prst="rect">
            <a:avLst/>
          </a:prstGeom>
          <a:noFill/>
          <a:ln cap="flat" cmpd="sng" w="12700">
            <a:solidFill>
              <a:srgbClr val="00A8E8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0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p3"/>
          <p:cNvSpPr txBox="1"/>
          <p:nvPr>
            <p:ph type="title"/>
          </p:nvPr>
        </p:nvSpPr>
        <p:spPr>
          <a:xfrm>
            <a:off x="483221" y="468351"/>
            <a:ext cx="6675862" cy="124893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A8E8"/>
              </a:buClr>
              <a:buSzPts val="3200"/>
              <a:buFont typeface="Montserrat SemiBold"/>
              <a:buNone/>
            </a:pPr>
            <a:r>
              <a:rPr lang="fr-FR"/>
              <a:t>UNE MISSION DE SERVICE PUBLIC </a:t>
            </a:r>
            <a:endParaRPr/>
          </a:p>
        </p:txBody>
      </p:sp>
      <p:sp>
        <p:nvSpPr>
          <p:cNvPr id="162" name="Google Shape;162;p3"/>
          <p:cNvSpPr txBox="1"/>
          <p:nvPr>
            <p:ph idx="1" type="body"/>
          </p:nvPr>
        </p:nvSpPr>
        <p:spPr>
          <a:xfrm>
            <a:off x="7553093" y="0"/>
            <a:ext cx="4638907" cy="6164496"/>
          </a:xfrm>
          <a:prstGeom prst="rect">
            <a:avLst/>
          </a:prstGeom>
          <a:solidFill>
            <a:srgbClr val="00A8E8"/>
          </a:solidFill>
          <a:ln>
            <a:noFill/>
          </a:ln>
        </p:spPr>
        <p:txBody>
          <a:bodyPr anchorCtr="0" anchor="ctr" bIns="360000" lIns="720000" spcFirstLastPara="1" rIns="720000" wrap="square" tIns="3600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b="0" i="1" lang="fr-FR" sz="1800" u="none" strike="noStrike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Pour rénover ou adapter votre habitat en toute sérénité. 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b="0" i="1" sz="1800" u="none" strike="noStrike">
              <a:solidFill>
                <a:srgbClr val="FFFFFF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b="0" i="1" lang="fr-FR" sz="1800" u="none" strike="noStrike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Pour mieux habiter votre logement.</a:t>
            </a:r>
            <a:endParaRPr/>
          </a:p>
        </p:txBody>
      </p:sp>
      <p:sp>
        <p:nvSpPr>
          <p:cNvPr id="163" name="Google Shape;163;p3"/>
          <p:cNvSpPr txBox="1"/>
          <p:nvPr>
            <p:ph idx="2" type="body"/>
          </p:nvPr>
        </p:nvSpPr>
        <p:spPr>
          <a:xfrm>
            <a:off x="483221" y="1981200"/>
            <a:ext cx="6675862" cy="404045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77500" lnSpcReduction="10000"/>
          </a:bodyPr>
          <a:lstStyle/>
          <a:p>
            <a:pPr indent="0" lvl="0" marL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b="1" i="0" lang="fr-FR" sz="2100" u="none" strike="noStrike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rPr>
              <a:t>AMELIO est un service public animé et coordonné par la Métropole Européenne de Lille. Labellisé Guichet unique de l’Habitat, AMELIO s’appuie sur des professionnels de l’habitat pour aider les métropolitains à améliorer leur logement. </a:t>
            </a:r>
            <a:endParaRPr sz="2100"/>
          </a:p>
          <a:p>
            <a:pPr indent="0" lvl="0" marL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br>
              <a:rPr lang="fr-FR" sz="2100"/>
            </a:br>
            <a:r>
              <a:rPr lang="fr-FR" sz="2100"/>
              <a:t>AMELIO propose </a:t>
            </a:r>
            <a:endParaRPr/>
          </a:p>
          <a:p>
            <a:pPr indent="-342931" lvl="0" marL="342900" rtl="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rgbClr val="00A8E8"/>
              </a:buClr>
              <a:buSzPct val="100000"/>
              <a:buFont typeface="Courier New"/>
              <a:buChar char="o"/>
            </a:pPr>
            <a:r>
              <a:rPr lang="fr-FR" sz="2100"/>
              <a:t>un </a:t>
            </a:r>
            <a:r>
              <a:rPr b="1" lang="fr-FR" sz="2100"/>
              <a:t>numéro unique </a:t>
            </a:r>
            <a:r>
              <a:rPr lang="fr-FR" sz="2100"/>
              <a:t>pour accéder à du conseil neutre et gratuit </a:t>
            </a:r>
            <a:endParaRPr/>
          </a:p>
          <a:p>
            <a:pPr indent="-342931" lvl="0" marL="34290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A8E8"/>
              </a:buClr>
              <a:buSzPct val="100000"/>
              <a:buFont typeface="Courier New"/>
              <a:buChar char="o"/>
            </a:pPr>
            <a:r>
              <a:rPr lang="fr-FR" sz="2100"/>
              <a:t>des </a:t>
            </a:r>
            <a:r>
              <a:rPr b="1" lang="fr-FR" sz="2100"/>
              <a:t>permanences-conseil</a:t>
            </a:r>
            <a:r>
              <a:rPr lang="fr-FR" sz="2100"/>
              <a:t> au plus près des habitants</a:t>
            </a:r>
            <a:endParaRPr/>
          </a:p>
          <a:p>
            <a:pPr indent="-342931" lvl="0" marL="34290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A8E8"/>
              </a:buClr>
              <a:buSzPct val="100000"/>
              <a:buFont typeface="Courier New"/>
              <a:buChar char="o"/>
            </a:pPr>
            <a:r>
              <a:rPr lang="fr-FR" sz="2100"/>
              <a:t>un lieu ressource avec la </a:t>
            </a:r>
            <a:r>
              <a:rPr b="1" lang="fr-FR" sz="2100"/>
              <a:t>Maison de l’Habitat Durable</a:t>
            </a:r>
            <a:endParaRPr/>
          </a:p>
          <a:p>
            <a:pPr indent="-342931" lvl="0" marL="34290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A8E8"/>
              </a:buClr>
              <a:buSzPct val="100000"/>
              <a:buFont typeface="Courier New"/>
              <a:buChar char="o"/>
            </a:pPr>
            <a:r>
              <a:rPr lang="fr-FR" sz="2100"/>
              <a:t>un </a:t>
            </a:r>
            <a:r>
              <a:rPr b="1" lang="fr-FR" sz="2100"/>
              <a:t>accompagnement sur-mesure </a:t>
            </a:r>
            <a:r>
              <a:rPr lang="fr-FR" sz="2100"/>
              <a:t>dans la rénovation ou l’adaptation du logement </a:t>
            </a:r>
            <a:endParaRPr/>
          </a:p>
          <a:p>
            <a:pPr indent="-342931" lvl="0" marL="34290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A8E8"/>
              </a:buClr>
              <a:buSzPct val="100000"/>
              <a:buFont typeface="Courier New"/>
              <a:buChar char="o"/>
            </a:pPr>
            <a:r>
              <a:rPr lang="fr-FR" sz="2100"/>
              <a:t>du conseil sur le </a:t>
            </a:r>
            <a:r>
              <a:rPr b="1" lang="fr-FR" sz="2100"/>
              <a:t>financement des travaux</a:t>
            </a:r>
            <a:endParaRPr/>
          </a:p>
          <a:p>
            <a:pPr indent="-342931" lvl="0" marL="34290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A8E8"/>
              </a:buClr>
              <a:buSzPct val="100000"/>
              <a:buFont typeface="Courier New"/>
              <a:buChar char="o"/>
            </a:pPr>
            <a:r>
              <a:rPr lang="fr-FR" sz="2100"/>
              <a:t>un appui à la </a:t>
            </a:r>
            <a:r>
              <a:rPr b="1" lang="fr-FR" sz="2100"/>
              <a:t>mobilisation des aides </a:t>
            </a:r>
            <a:endParaRPr/>
          </a:p>
          <a:p>
            <a:pPr indent="-342931" lvl="0" marL="34290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Courier New"/>
              <a:buChar char="o"/>
            </a:pPr>
            <a:r>
              <a:rPr lang="fr-FR" sz="2100"/>
              <a:t>un </a:t>
            </a:r>
            <a:r>
              <a:rPr b="1" lang="fr-FR" sz="2100"/>
              <a:t>appui aux chantiers </a:t>
            </a:r>
            <a:r>
              <a:rPr lang="fr-FR" sz="2100"/>
              <a:t>de rénovation et d'adaptation</a:t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7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p4"/>
          <p:cNvSpPr txBox="1"/>
          <p:nvPr>
            <p:ph type="title"/>
          </p:nvPr>
        </p:nvSpPr>
        <p:spPr>
          <a:xfrm>
            <a:off x="483221" y="468351"/>
            <a:ext cx="6675862" cy="124893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A8E8"/>
              </a:buClr>
              <a:buSzPts val="3200"/>
              <a:buFont typeface="Montserrat SemiBold"/>
              <a:buNone/>
            </a:pPr>
            <a:r>
              <a:rPr lang="fr-FR"/>
              <a:t>UN TIERS DE CONFIANCE NEUTRE</a:t>
            </a:r>
            <a:endParaRPr/>
          </a:p>
        </p:txBody>
      </p:sp>
      <p:sp>
        <p:nvSpPr>
          <p:cNvPr id="169" name="Google Shape;169;p4"/>
          <p:cNvSpPr txBox="1"/>
          <p:nvPr>
            <p:ph idx="1" type="body"/>
          </p:nvPr>
        </p:nvSpPr>
        <p:spPr>
          <a:xfrm>
            <a:off x="7553093" y="0"/>
            <a:ext cx="4638907" cy="6164496"/>
          </a:xfrm>
          <a:prstGeom prst="rect">
            <a:avLst/>
          </a:prstGeom>
          <a:solidFill>
            <a:srgbClr val="00A8E8"/>
          </a:solidFill>
          <a:ln>
            <a:noFill/>
          </a:ln>
        </p:spPr>
        <p:txBody>
          <a:bodyPr anchorCtr="0" anchor="ctr" bIns="360000" lIns="720000" spcFirstLastPara="1" rIns="720000" wrap="square" tIns="3600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</a:pPr>
            <a:r>
              <a:rPr lang="fr-FR"/>
              <a:t>AMELIO est votre interlocuteur de confiance et vous guide dans toutes les étapes de votre projet d’amélioration de votre logement. 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000"/>
              <a:buNone/>
            </a:pPr>
            <a:r>
              <a:rPr lang="fr-FR"/>
              <a:t>Rénovation, isolation, adaptation à la perte d’autonomie : quel que soit votre besoin, AMELIO vous écoute, vous conseille, vous facilite l’accès aux aides financières et accompagne vos travaux.</a:t>
            </a:r>
            <a:endParaRPr/>
          </a:p>
        </p:txBody>
      </p:sp>
      <p:sp>
        <p:nvSpPr>
          <p:cNvPr id="170" name="Google Shape;170;p4"/>
          <p:cNvSpPr txBox="1"/>
          <p:nvPr>
            <p:ph idx="2" type="body"/>
          </p:nvPr>
        </p:nvSpPr>
        <p:spPr>
          <a:xfrm>
            <a:off x="483221" y="2051825"/>
            <a:ext cx="6675862" cy="396983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85000" lnSpcReduction="10000"/>
          </a:bodyPr>
          <a:lstStyle/>
          <a:p>
            <a:pPr indent="0" lvl="0" marL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b="1" lang="fr-FR">
                <a:solidFill>
                  <a:srgbClr val="0573AF"/>
                </a:solidFill>
              </a:rPr>
              <a:t>AMELIO pour qui ? </a:t>
            </a:r>
            <a:endParaRPr/>
          </a:p>
          <a:p>
            <a:pPr indent="0" lvl="0" marL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fr-FR"/>
              <a:t>Tout propriétaire, bailleur ou locataire d’un logement privé sur la Métropole Européenne de Lille, quelque soit son niveau de revenu.</a:t>
            </a:r>
            <a:endParaRPr/>
          </a:p>
          <a:p>
            <a:pPr indent="0" lvl="0" marL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b="1" lang="fr-FR">
                <a:solidFill>
                  <a:srgbClr val="0573AF"/>
                </a:solidFill>
              </a:rPr>
              <a:t>AMELIO pour quoi ?  </a:t>
            </a:r>
            <a:endParaRPr/>
          </a:p>
          <a:p>
            <a:pPr indent="0" lvl="0" marL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fr-FR"/>
              <a:t>Pour aider les habitants du parc de logement privés à engager des travaux chez eux, quand ils en ont besoin.</a:t>
            </a:r>
            <a:endParaRPr/>
          </a:p>
          <a:p>
            <a:pPr indent="0" lvl="0" marL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b="1" lang="fr-FR">
                <a:solidFill>
                  <a:srgbClr val="0573AF"/>
                </a:solidFill>
              </a:rPr>
              <a:t>AMELIO comment ? </a:t>
            </a:r>
            <a:endParaRPr/>
          </a:p>
          <a:p>
            <a:pPr indent="0" lvl="0" marL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fr-FR"/>
              <a:t>Via un numéro unique et des permanences physiques sur tout le territoire, la personne est conseillée puis, selon le projet, orientée vers un accompagnateur AMELIO - France Renov’.</a:t>
            </a:r>
            <a:endParaRPr/>
          </a:p>
          <a:p>
            <a:pPr indent="0" lvl="0" marL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b="1" lang="fr-FR">
                <a:solidFill>
                  <a:srgbClr val="0573AF"/>
                </a:solidFill>
              </a:rPr>
              <a:t>AMELIO par qui ? </a:t>
            </a:r>
            <a:endParaRPr/>
          </a:p>
          <a:p>
            <a:pPr indent="0" lvl="0" marL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fr-FR"/>
              <a:t>La MEL s’appuie sur un réseau de professionnels certifiés, spécialistes des projets de rénovation, d'adaptation du logement et/ou de lutte contre l’habitat indigne. </a:t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4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p5"/>
          <p:cNvSpPr txBox="1"/>
          <p:nvPr>
            <p:ph type="title"/>
          </p:nvPr>
        </p:nvSpPr>
        <p:spPr>
          <a:xfrm>
            <a:off x="416388" y="468351"/>
            <a:ext cx="11292391" cy="124893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A8E8"/>
              </a:buClr>
              <a:buSzPts val="3200"/>
              <a:buFont typeface="Montserrat SemiBold"/>
              <a:buNone/>
            </a:pPr>
            <a:r>
              <a:rPr lang="fr-FR"/>
              <a:t>LA PORTE D'ENTRÉE VERS DES DISPOSITIFS NATIONAUX ET UN RÉSEAU LOCAL </a:t>
            </a:r>
            <a:endParaRPr sz="2400"/>
          </a:p>
        </p:txBody>
      </p:sp>
      <p:sp>
        <p:nvSpPr>
          <p:cNvPr id="176" name="Google Shape;176;p5"/>
          <p:cNvSpPr txBox="1"/>
          <p:nvPr>
            <p:ph idx="1" type="body"/>
          </p:nvPr>
        </p:nvSpPr>
        <p:spPr>
          <a:xfrm>
            <a:off x="7553093" y="2038945"/>
            <a:ext cx="4638907" cy="4130035"/>
          </a:xfrm>
          <a:prstGeom prst="rect">
            <a:avLst/>
          </a:prstGeom>
          <a:solidFill>
            <a:srgbClr val="00A8E8"/>
          </a:solidFill>
          <a:ln>
            <a:noFill/>
          </a:ln>
        </p:spPr>
        <p:txBody>
          <a:bodyPr anchorCtr="0" anchor="ctr" bIns="360000" lIns="720000" spcFirstLastPara="1" rIns="720000" wrap="square" tIns="360000">
            <a:normAutofit fontScale="85000" lnSpcReduction="10000"/>
          </a:bodyPr>
          <a:lstStyle/>
          <a:p>
            <a:pPr indent="0" lvl="0" marL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fr-FR"/>
              <a:t>AMELIO est votre porte d’entrée vers les dispositifs nationaux, régionaux et locaux, notamment France Renov’ et Ma Prime Renov’.</a:t>
            </a:r>
            <a:endParaRPr/>
          </a:p>
          <a:p>
            <a:pPr indent="0" lvl="0" marL="0" rtl="0" algn="l">
              <a:lnSpc>
                <a:spcPct val="120000"/>
              </a:lnSpc>
              <a:spcBef>
                <a:spcPts val="800"/>
              </a:spcBef>
              <a:spcAft>
                <a:spcPts val="0"/>
              </a:spcAft>
              <a:buSzPct val="100000"/>
              <a:buNone/>
            </a:pPr>
            <a:r>
              <a:rPr lang="fr-FR"/>
              <a:t>AMELIO vous met en relation avec un interlocuteur de proximité et un réseau de professionnels certifiés, spécialistes des projets de rénovation et d'adaptation de l'habitat. </a:t>
            </a:r>
            <a:endParaRPr/>
          </a:p>
        </p:txBody>
      </p:sp>
      <p:sp>
        <p:nvSpPr>
          <p:cNvPr id="177" name="Google Shape;177;p5"/>
          <p:cNvSpPr txBox="1"/>
          <p:nvPr>
            <p:ph idx="2" type="body"/>
          </p:nvPr>
        </p:nvSpPr>
        <p:spPr>
          <a:xfrm>
            <a:off x="483221" y="2483707"/>
            <a:ext cx="6675862" cy="358667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</a:pPr>
            <a:r>
              <a:rPr b="0" i="0" lang="fr-FR" u="none" strike="noStrike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rPr>
              <a:t>AMELIO est soutenu par l’</a:t>
            </a:r>
            <a:r>
              <a:rPr b="1" i="0" lang="fr-FR" u="none" strike="noStrike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rPr>
              <a:t>Etat</a:t>
            </a:r>
            <a:r>
              <a:rPr b="0" i="0" lang="fr-FR" u="none" strike="noStrike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rPr>
              <a:t>, la </a:t>
            </a:r>
            <a:r>
              <a:rPr b="1" i="0" lang="fr-FR" u="none" strike="noStrike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rPr>
              <a:t>Région</a:t>
            </a:r>
            <a:r>
              <a:rPr b="0" i="0" lang="fr-FR" u="none" strike="noStrike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rPr>
              <a:t> et les </a:t>
            </a:r>
            <a:r>
              <a:rPr b="1" i="0" lang="fr-FR" u="none" strike="noStrike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rPr>
              <a:t>Communes</a:t>
            </a:r>
            <a:r>
              <a:rPr b="0" i="0" lang="fr-FR" u="none" strike="noStrike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rPr>
              <a:t> de la MEL. 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</a:pPr>
            <a:br>
              <a:rPr b="0" i="0" lang="fr-FR" u="none" strike="noStrike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rPr>
            </a:br>
            <a:r>
              <a:rPr b="0" i="0" lang="fr-FR" u="none" strike="noStrike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rPr>
              <a:t>Les opérateurs AMELIO sont spécialisés dans la rénovation énergétique de l’habitat, l’adaptation du logement à la perte d’autonomie, ou la lutte contre l’habitat indigne : </a:t>
            </a:r>
            <a:r>
              <a:rPr b="1" i="0" lang="fr-FR" u="none" strike="noStrike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rPr>
              <a:t>Urbanis, Soliha, Inhari, les Compagnons Bâtisseurs, MRES, ARC, CLCV, Habitat &amp; Humanisme, GRAAL. </a:t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Une image contenant texte, capture d’écran, Police, conception&#10;&#10;Description générée automatiquement" id="182" name="Google Shape;182;p6"/>
          <p:cNvPicPr preferRelativeResize="0"/>
          <p:nvPr>
            <p:ph idx="2" type="pic"/>
          </p:nvPr>
        </p:nvPicPr>
        <p:blipFill rotWithShape="1">
          <a:blip r:embed="rId3">
            <a:alphaModFix/>
          </a:blip>
          <a:srcRect b="6944" l="0" r="0" t="6944"/>
          <a:stretch/>
        </p:blipFill>
        <p:spPr>
          <a:xfrm>
            <a:off x="203200" y="248640"/>
            <a:ext cx="11785600" cy="57086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6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p7"/>
          <p:cNvSpPr txBox="1"/>
          <p:nvPr>
            <p:ph type="title"/>
          </p:nvPr>
        </p:nvSpPr>
        <p:spPr>
          <a:xfrm>
            <a:off x="579864" y="712694"/>
            <a:ext cx="2917097" cy="106820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 fontScale="90000"/>
          </a:bodyPr>
          <a:lstStyle/>
          <a:p>
            <a:pPr indent="0" lvl="0" marL="0" marR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A8E8"/>
              </a:buClr>
              <a:buSzPct val="100000"/>
              <a:buFont typeface="Montserrat SemiBold"/>
              <a:buNone/>
            </a:pPr>
            <a:r>
              <a:rPr lang="fr-FR"/>
              <a:t>ILS BÉNÉFICIENT DU SERVICE AMELIO</a:t>
            </a:r>
            <a:endParaRPr/>
          </a:p>
        </p:txBody>
      </p:sp>
      <p:sp>
        <p:nvSpPr>
          <p:cNvPr id="188" name="Google Shape;188;p7"/>
          <p:cNvSpPr txBox="1"/>
          <p:nvPr>
            <p:ph idx="1" type="body"/>
          </p:nvPr>
        </p:nvSpPr>
        <p:spPr>
          <a:xfrm>
            <a:off x="3929449" y="0"/>
            <a:ext cx="8262552" cy="6164494"/>
          </a:xfrm>
          <a:prstGeom prst="rect">
            <a:avLst/>
          </a:prstGeom>
          <a:solidFill>
            <a:srgbClr val="0573AF"/>
          </a:solidFill>
          <a:ln>
            <a:noFill/>
          </a:ln>
        </p:spPr>
        <p:txBody>
          <a:bodyPr anchorCtr="0" anchor="ctr" bIns="503975" lIns="503975" spcFirstLastPara="1" rIns="720000" wrap="square" tIns="503975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</a:pPr>
            <a:r>
              <a:rPr b="1" lang="fr-FR"/>
              <a:t>Joseph</a:t>
            </a:r>
            <a:r>
              <a:rPr lang="fr-FR"/>
              <a:t>, enseignant, propriétaire d’une maison de ville à Wazemmes.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000"/>
              <a:buNone/>
            </a:pPr>
            <a:r>
              <a:rPr b="1" lang="fr-FR"/>
              <a:t>Son objectif : </a:t>
            </a:r>
            <a:r>
              <a:rPr lang="fr-FR"/>
              <a:t>mieux isoler sa maison, faire baisser ses factures. 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000"/>
              <a:buNone/>
            </a:pPr>
            <a:r>
              <a:rPr b="1" lang="fr-FR"/>
              <a:t>Son problème : </a:t>
            </a:r>
            <a:r>
              <a:rPr lang="fr-FR"/>
              <a:t>ne sait pas faire les travaux lui-même et a tendance à remettre à demain les démarches administratives.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000"/>
              <a:buNone/>
            </a:pPr>
            <a:r>
              <a:rPr b="1" lang="fr-FR"/>
              <a:t>AMELIO est là pour l’aider à mettre en route son projet, à mener les étapes dans le bon ordre, et lui ouvre les portes vers des aides adaptées à sa situation. </a:t>
            </a:r>
            <a:endParaRPr b="1"/>
          </a:p>
        </p:txBody>
      </p:sp>
      <p:pic>
        <p:nvPicPr>
          <p:cNvPr id="189" name="Google Shape;189;p7"/>
          <p:cNvPicPr preferRelativeResize="0"/>
          <p:nvPr>
            <p:ph idx="2" type="pic"/>
          </p:nvPr>
        </p:nvPicPr>
        <p:blipFill rotWithShape="1">
          <a:blip r:embed="rId3">
            <a:alphaModFix/>
          </a:blip>
          <a:srcRect b="0" l="16689" r="16689" t="0"/>
          <a:stretch/>
        </p:blipFill>
        <p:spPr>
          <a:xfrm>
            <a:off x="1360960" y="2141353"/>
            <a:ext cx="2096855" cy="209642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3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Google Shape;194;p8"/>
          <p:cNvSpPr txBox="1"/>
          <p:nvPr>
            <p:ph type="title"/>
          </p:nvPr>
        </p:nvSpPr>
        <p:spPr>
          <a:xfrm>
            <a:off x="579864" y="712694"/>
            <a:ext cx="2917097" cy="106820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 fontScale="90000"/>
          </a:bodyPr>
          <a:lstStyle/>
          <a:p>
            <a:pPr indent="0" lvl="0" marL="0" marR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A8E8"/>
              </a:buClr>
              <a:buSzPct val="100000"/>
              <a:buFont typeface="Montserrat SemiBold"/>
              <a:buNone/>
            </a:pPr>
            <a:r>
              <a:rPr lang="fr-FR"/>
              <a:t>ILS BÉNÉFICIENT DU SERVICE AMELIO</a:t>
            </a:r>
            <a:endParaRPr/>
          </a:p>
        </p:txBody>
      </p:sp>
      <p:sp>
        <p:nvSpPr>
          <p:cNvPr id="195" name="Google Shape;195;p8"/>
          <p:cNvSpPr txBox="1"/>
          <p:nvPr>
            <p:ph idx="1" type="body"/>
          </p:nvPr>
        </p:nvSpPr>
        <p:spPr>
          <a:xfrm>
            <a:off x="3929449" y="0"/>
            <a:ext cx="8262552" cy="6164494"/>
          </a:xfrm>
          <a:prstGeom prst="rect">
            <a:avLst/>
          </a:prstGeom>
          <a:solidFill>
            <a:srgbClr val="0573AF"/>
          </a:solidFill>
          <a:ln>
            <a:noFill/>
          </a:ln>
        </p:spPr>
        <p:txBody>
          <a:bodyPr anchorCtr="0" anchor="ctr" bIns="503975" lIns="503975" spcFirstLastPara="1" rIns="720000" wrap="square" tIns="503975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</a:pPr>
            <a:r>
              <a:rPr b="1" lang="fr-FR"/>
              <a:t>Anne, </a:t>
            </a:r>
            <a:r>
              <a:rPr lang="fr-FR"/>
              <a:t>gérante d’un petit commerce, vient d’acheter, suite à sa séparation, une petite maison 1930 à La Madeleine. 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2000"/>
              <a:buNone/>
            </a:pPr>
            <a:r>
              <a:rPr b="1" lang="fr-FR"/>
              <a:t>Son objectif : </a:t>
            </a:r>
            <a:r>
              <a:rPr lang="fr-FR"/>
              <a:t>s’installer au plus vite dans sa maison, qu’il faut d’abord isoler.  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2000"/>
              <a:buNone/>
            </a:pPr>
            <a:r>
              <a:rPr b="1" lang="fr-FR"/>
              <a:t>Son problème : </a:t>
            </a:r>
            <a:r>
              <a:rPr lang="fr-FR"/>
              <a:t>elle est seule, elle est pressée et elle a peur de se faire avoir par les artisans. 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2000"/>
              <a:buNone/>
            </a:pPr>
            <a:r>
              <a:rPr b="1" lang="fr-FR"/>
              <a:t>AMELIO l’aide à structurer son projet, à la mettre en relation avec des interlocuteurs de confiance, et l’accompagne dans la mobilisation des aides financières auxquelles elle peut prétendre. </a:t>
            </a:r>
            <a:r>
              <a:rPr lang="fr-FR"/>
              <a:t> </a:t>
            </a:r>
            <a:endParaRPr/>
          </a:p>
        </p:txBody>
      </p:sp>
      <p:pic>
        <p:nvPicPr>
          <p:cNvPr id="196" name="Google Shape;196;p8"/>
          <p:cNvPicPr preferRelativeResize="0"/>
          <p:nvPr>
            <p:ph idx="2" type="pic"/>
          </p:nvPr>
        </p:nvPicPr>
        <p:blipFill rotWithShape="1">
          <a:blip r:embed="rId3">
            <a:alphaModFix/>
          </a:blip>
          <a:srcRect b="0" l="16641" r="16641" t="0"/>
          <a:stretch/>
        </p:blipFill>
        <p:spPr>
          <a:xfrm>
            <a:off x="1360960" y="2141353"/>
            <a:ext cx="2096855" cy="209642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0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p9"/>
          <p:cNvSpPr txBox="1"/>
          <p:nvPr>
            <p:ph type="title"/>
          </p:nvPr>
        </p:nvSpPr>
        <p:spPr>
          <a:xfrm>
            <a:off x="579864" y="712694"/>
            <a:ext cx="2917097" cy="106820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 fontScale="90000"/>
          </a:bodyPr>
          <a:lstStyle/>
          <a:p>
            <a:pPr indent="0" lvl="0" marL="0" marR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A8E8"/>
              </a:buClr>
              <a:buSzPct val="100000"/>
              <a:buFont typeface="Montserrat SemiBold"/>
              <a:buNone/>
            </a:pPr>
            <a:r>
              <a:rPr lang="fr-FR"/>
              <a:t>ILS BÉNÉFICIENT DU SERVICE AMELIO</a:t>
            </a:r>
            <a:endParaRPr/>
          </a:p>
        </p:txBody>
      </p:sp>
      <p:sp>
        <p:nvSpPr>
          <p:cNvPr id="202" name="Google Shape;202;p9"/>
          <p:cNvSpPr txBox="1"/>
          <p:nvPr>
            <p:ph idx="1" type="body"/>
          </p:nvPr>
        </p:nvSpPr>
        <p:spPr>
          <a:xfrm>
            <a:off x="3929449" y="0"/>
            <a:ext cx="8262552" cy="6164494"/>
          </a:xfrm>
          <a:prstGeom prst="rect">
            <a:avLst/>
          </a:prstGeom>
          <a:solidFill>
            <a:srgbClr val="0573AF"/>
          </a:solidFill>
          <a:ln>
            <a:noFill/>
          </a:ln>
        </p:spPr>
        <p:txBody>
          <a:bodyPr anchorCtr="0" anchor="ctr" bIns="503975" lIns="503975" spcFirstLastPara="1" rIns="720000" wrap="square" tIns="503975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</a:pPr>
            <a:r>
              <a:rPr b="1" lang="fr-FR"/>
              <a:t>Alain</a:t>
            </a:r>
            <a:r>
              <a:rPr lang="fr-FR"/>
              <a:t>, retraité de la fonction publique, est propriétaire d’une maison de plain-pied à Villeneuve d’Ascq dans laquelle il vit en couple. Son épouse est malade. 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2000"/>
              <a:buNone/>
            </a:pPr>
            <a:r>
              <a:rPr b="1" lang="fr-FR"/>
              <a:t>Son objectif : </a:t>
            </a:r>
            <a:r>
              <a:rPr lang="fr-FR"/>
              <a:t>rester dans sa maison avec son épouse le plus longtemps possible. 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2000"/>
              <a:buNone/>
            </a:pPr>
            <a:r>
              <a:rPr b="1" lang="fr-FR"/>
              <a:t>Son problème : </a:t>
            </a:r>
            <a:r>
              <a:rPr lang="fr-FR"/>
              <a:t>il a peur des ennuis avec les travaux, il ne sait pas à qui s’adresser pour être conseillé. 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2000"/>
              <a:buNone/>
            </a:pPr>
            <a:r>
              <a:rPr b="1" lang="fr-FR"/>
              <a:t>AMELIO est à son écoute. L’adaptation à la perte d’autonomie et au handicap est l’une des grandes missions du service public de la MEL</a:t>
            </a:r>
            <a:endParaRPr/>
          </a:p>
        </p:txBody>
      </p:sp>
      <p:pic>
        <p:nvPicPr>
          <p:cNvPr id="203" name="Google Shape;203;p9"/>
          <p:cNvPicPr preferRelativeResize="0"/>
          <p:nvPr>
            <p:ph idx="2" type="pic"/>
          </p:nvPr>
        </p:nvPicPr>
        <p:blipFill rotWithShape="1">
          <a:blip r:embed="rId3">
            <a:alphaModFix/>
          </a:blip>
          <a:srcRect b="12491" l="0" r="0" t="12492"/>
          <a:stretch/>
        </p:blipFill>
        <p:spPr>
          <a:xfrm>
            <a:off x="1360960" y="2141353"/>
            <a:ext cx="2096855" cy="209642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Thème Opérateur">
  <a:themeElements>
    <a:clrScheme name="AMELIO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Thème AMELIO">
  <a:themeElements>
    <a:clrScheme name="AMELIO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Thème Offic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2023-07-04T14:50:22Z</dcterms:created>
  <dc:creator>Sarah Bernard</dc:creator>
</cp:coreProperties>
</file>